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6600"/>
    <a:srgbClr val="808000"/>
    <a:srgbClr val="CCFF33"/>
    <a:srgbClr val="008000"/>
    <a:srgbClr val="A50021"/>
    <a:srgbClr val="3366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D3246A-1AF5-431F-A34F-6384B830D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rsq_yml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305593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533400"/>
            <a:ext cx="5257800" cy="2667000"/>
          </a:xfrm>
        </p:spPr>
        <p:txBody>
          <a:bodyPr/>
          <a:lstStyle>
            <a:lvl1pPr>
              <a:defRPr sz="4000" b="1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505200"/>
            <a:ext cx="5181600" cy="1752600"/>
          </a:xfrm>
        </p:spPr>
        <p:txBody>
          <a:bodyPr/>
          <a:lstStyle>
            <a:lvl1pPr marL="0" indent="0">
              <a:buFontTx/>
              <a:buNone/>
              <a:defRPr sz="3200" b="1" i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0845D-73A7-4B7B-AD75-D7716B0C9D7E}" type="datetime1">
              <a:rPr lang="en-US"/>
              <a:pPr>
                <a:defRPr/>
              </a:pPr>
              <a:t>01-Apr-20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45814-F34B-4D81-8D69-EFB894D3D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FCD95-BB9F-46F6-AD90-983411533DE9}" type="datetime1">
              <a:rPr lang="en-US"/>
              <a:pPr>
                <a:defRPr/>
              </a:pPr>
              <a:t>01-Apr-20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E1828-75DE-4AA3-88E7-5A76AA753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DB53C-3D61-492B-96E4-55B4AD4F15AE}" type="datetime1">
              <a:rPr lang="en-US"/>
              <a:pPr>
                <a:defRPr/>
              </a:pPr>
              <a:t>01-Apr-20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76E7-983D-4CDD-A090-78CE87408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F64D1-3AE9-4031-8FDD-0E8079EC71A6}" type="datetime1">
              <a:rPr lang="en-US"/>
              <a:pPr>
                <a:defRPr/>
              </a:pPr>
              <a:t>01-Apr-20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D9478-709C-4AB0-9D61-9EADC5EFD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2628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9900" y="1828800"/>
            <a:ext cx="2628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F4344-0526-422D-A47E-10F50C557E2D}" type="datetime1">
              <a:rPr lang="en-US"/>
              <a:pPr>
                <a:defRPr/>
              </a:pPr>
              <a:t>01-Apr-20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ED6F5-344F-4B9A-B68E-B9E2D4605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684ED-03EB-4492-A62C-29BFABCFC1F3}" type="datetime1">
              <a:rPr lang="en-US"/>
              <a:pPr>
                <a:defRPr/>
              </a:pPr>
              <a:t>01-Apr-20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9EA0-7409-45AF-96CB-EE420C83E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5310-F293-4FB1-BA72-FBBF1452290F}" type="datetime1">
              <a:rPr lang="en-US"/>
              <a:pPr>
                <a:defRPr/>
              </a:pPr>
              <a:t>01-Apr-20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AE5AD-B3DD-46E6-A0B0-645142996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5DFBA-2F67-428F-BF62-E641EC7C3486}" type="datetime1">
              <a:rPr lang="en-US"/>
              <a:pPr>
                <a:defRPr/>
              </a:pPr>
              <a:t>01-Apr-20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02302-5210-48F2-A7BD-7DF444312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56287-7A19-42BE-8168-242341F988D4}" type="datetime1">
              <a:rPr lang="en-US"/>
              <a:pPr>
                <a:defRPr/>
              </a:pPr>
              <a:t>01-Apr-20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DF2D-C071-4BE7-9D7B-6485D0CAB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118FA-07C3-4F95-B9C1-D21A69849BBC}" type="datetime1">
              <a:rPr lang="en-US"/>
              <a:pPr>
                <a:defRPr/>
              </a:pPr>
              <a:t>01-Apr-20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B13DE-0FAA-4408-A6F1-D21EBE290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0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828800"/>
            <a:ext cx="5410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165124C-D910-4361-B0B0-69C87B6861A5}" type="datetime1">
              <a:rPr lang="en-US"/>
              <a:pPr>
                <a:defRPr/>
              </a:pPr>
              <a:t>01-Apr-20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629400"/>
            <a:ext cx="601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E74ACB-32B5-4860-BFBC-4415B2FA8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 descr="ersq_yml[1]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088063" y="2133600"/>
            <a:ext cx="3055937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228600"/>
            <a:ext cx="5257800" cy="26670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4400" i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В И З И Ј А Д А</a:t>
            </a:r>
            <a:r>
              <a:rPr lang="en-US" sz="4400" i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i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5029200"/>
            <a:ext cx="5181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Стојанка    Коларски</a:t>
            </a:r>
          </a:p>
          <a:p>
            <a:pPr eaLnBrk="1" hangingPunct="1">
              <a:lnSpc>
                <a:spcPct val="80000"/>
              </a:lnSpc>
              <a:defRPr/>
            </a:pPr>
            <a:endParaRPr lang="sr-Cyrl-CS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sr-Cyrl-CS" sz="2800" i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Делиблато,  19.</a:t>
            </a:r>
            <a:r>
              <a:rPr lang="en-US" sz="2800" i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XII</a:t>
            </a:r>
            <a:r>
              <a:rPr lang="sr-Cyrl-CS" sz="2800" i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2008.год.</a:t>
            </a:r>
            <a:endParaRPr lang="en-US" sz="2800" i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1905000"/>
            <a:ext cx="4572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r-Cyrl-CS" sz="48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УЛЕПШАЈМО СЕБИ  ЖИВОТ И  ДРУГИМА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rgbClr val="FFCCFF"/>
                </a:solidFill>
              </a:rPr>
              <a:t>7. Отац је подигао телефонску слушалицу и каже: </a:t>
            </a:r>
            <a:endParaRPr lang="en-US" smtClean="0">
              <a:solidFill>
                <a:srgbClr val="FFCC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rgbClr val="FFCCFF"/>
                </a:solidFill>
              </a:rPr>
              <a:t>А)  А?</a:t>
            </a:r>
          </a:p>
          <a:p>
            <a:endParaRPr lang="sr-Cyrl-CS" smtClean="0">
              <a:solidFill>
                <a:srgbClr val="FFCCFF"/>
              </a:solidFill>
            </a:endParaRPr>
          </a:p>
          <a:p>
            <a:endParaRPr lang="sr-Cyrl-CS" smtClean="0">
              <a:solidFill>
                <a:srgbClr val="FFCCFF"/>
              </a:solidFill>
            </a:endParaRPr>
          </a:p>
          <a:p>
            <a:r>
              <a:rPr lang="sr-Cyrl-CS" smtClean="0">
                <a:solidFill>
                  <a:srgbClr val="FFCCFF"/>
                </a:solidFill>
              </a:rPr>
              <a:t>Б)  Изволите,  стан  Петровића.</a:t>
            </a:r>
          </a:p>
          <a:p>
            <a:endParaRPr lang="sr-Cyrl-CS" smtClean="0">
              <a:solidFill>
                <a:srgbClr val="FFCCFF"/>
              </a:solidFill>
            </a:endParaRPr>
          </a:p>
          <a:p>
            <a:endParaRPr lang="sr-Cyrl-CS" smtClean="0">
              <a:solidFill>
                <a:srgbClr val="FFCCFF"/>
              </a:solidFill>
            </a:endParaRPr>
          </a:p>
          <a:p>
            <a:r>
              <a:rPr lang="sr-Cyrl-CS" smtClean="0">
                <a:solidFill>
                  <a:srgbClr val="FFCCFF"/>
                </a:solidFill>
              </a:rPr>
              <a:t>В)  Ало,  ко  је? </a:t>
            </a:r>
            <a:endParaRPr lang="en-US" smtClean="0">
              <a:solidFill>
                <a:srgbClr val="FFCCFF"/>
              </a:solidFill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515244-7EE0-4442-BCE3-97B552873322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81D34C-FDF3-4AD3-A602-444346B0454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5486400" y="3276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3429000" y="48006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2057400" y="17526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447800"/>
          </a:xfrm>
        </p:spPr>
        <p:txBody>
          <a:bodyPr/>
          <a:lstStyle/>
          <a:p>
            <a:r>
              <a:rPr lang="sr-Cyrl-CS" smtClean="0">
                <a:solidFill>
                  <a:srgbClr val="0070C0"/>
                </a:solidFill>
              </a:rPr>
              <a:t>8. Дечак моли маму која је у послу, да му нешто објасни. Она каже:</a:t>
            </a:r>
            <a:br>
              <a:rPr lang="sr-Cyrl-CS" smtClean="0">
                <a:solidFill>
                  <a:srgbClr val="0070C0"/>
                </a:solidFill>
              </a:rPr>
            </a:br>
            <a:r>
              <a:rPr lang="sr-Cyrl-CS" smtClean="0">
                <a:solidFill>
                  <a:srgbClr val="0070C0"/>
                </a:solidFill>
              </a:rPr>
              <a:t> 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rgbClr val="0070C0"/>
                </a:solidFill>
              </a:rPr>
              <a:t>А)  Остави ме на миру!</a:t>
            </a:r>
          </a:p>
          <a:p>
            <a:endParaRPr lang="sr-Cyrl-CS" smtClean="0">
              <a:solidFill>
                <a:srgbClr val="0070C0"/>
              </a:solidFill>
            </a:endParaRPr>
          </a:p>
          <a:p>
            <a:endParaRPr lang="sr-Cyrl-CS" smtClean="0">
              <a:solidFill>
                <a:srgbClr val="0070C0"/>
              </a:solidFill>
            </a:endParaRPr>
          </a:p>
          <a:p>
            <a:r>
              <a:rPr lang="sr-Cyrl-CS" smtClean="0">
                <a:solidFill>
                  <a:srgbClr val="0070C0"/>
                </a:solidFill>
              </a:rPr>
              <a:t>Б) Немам времена!</a:t>
            </a:r>
          </a:p>
          <a:p>
            <a:endParaRPr lang="sr-Cyrl-CS" smtClean="0">
              <a:solidFill>
                <a:srgbClr val="0070C0"/>
              </a:solidFill>
            </a:endParaRPr>
          </a:p>
          <a:p>
            <a:endParaRPr lang="sr-Cyrl-CS" smtClean="0">
              <a:solidFill>
                <a:srgbClr val="0070C0"/>
              </a:solidFill>
            </a:endParaRPr>
          </a:p>
          <a:p>
            <a:r>
              <a:rPr lang="sr-Cyrl-CS" smtClean="0">
                <a:solidFill>
                  <a:srgbClr val="0070C0"/>
                </a:solidFill>
              </a:rPr>
              <a:t>В) Молим те, сачекај да завршим.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C92CDB1-E9B5-4866-BCD2-9901C4CF9E55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6C8C0C-8CE1-4958-A4DF-0A666818132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2362200" y="5562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3962400" y="33528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4419600" y="16764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9. Девојчица се игра у соби, а неко на вратима куца. Она каже: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А)  Слободно.</a:t>
            </a:r>
          </a:p>
          <a:p>
            <a:pPr>
              <a:defRPr/>
            </a:pPr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Б) Упадај!</a:t>
            </a:r>
          </a:p>
          <a:p>
            <a:pPr>
              <a:defRPr/>
            </a:pPr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В) Шта хоћеш?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31C9F9-6E6D-48ED-858F-6E966CB93476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228024-01BC-45B7-97CD-AD7BA346D81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2971800" y="1752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3276600" y="48006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2667000" y="32766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10. </a:t>
            </a:r>
            <a:r>
              <a:rPr lang="sr-Cyrl-CS" smtClean="0"/>
              <a:t>Дечак је за рођендан добио књигу коју већ има. Каже: 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10200" cy="4525963"/>
          </a:xfrm>
        </p:spPr>
        <p:txBody>
          <a:bodyPr/>
          <a:lstStyle/>
          <a:p>
            <a:r>
              <a:rPr lang="sr-Cyrl-CS" smtClean="0"/>
              <a:t>А)  Хвала.  Имам  такву!</a:t>
            </a:r>
          </a:p>
          <a:p>
            <a:endParaRPr lang="sr-Cyrl-CS" smtClean="0"/>
          </a:p>
          <a:p>
            <a:endParaRPr lang="sr-Cyrl-CS" smtClean="0"/>
          </a:p>
          <a:p>
            <a:r>
              <a:rPr lang="sr-Cyrl-CS" smtClean="0"/>
              <a:t>Б)  Шта ће ми та књига!</a:t>
            </a:r>
          </a:p>
          <a:p>
            <a:endParaRPr lang="sr-Cyrl-CS" smtClean="0"/>
          </a:p>
          <a:p>
            <a:endParaRPr lang="sr-Cyrl-CS" smtClean="0"/>
          </a:p>
          <a:p>
            <a:r>
              <a:rPr lang="sr-Cyrl-CS" smtClean="0"/>
              <a:t>В)  Хвала на поклону.</a:t>
            </a:r>
            <a:endParaRPr lang="en-US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B6DFCFE-7679-4FD0-8FF9-393A73592F60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B21F4F-97F7-4E3A-8E28-38F88BE2676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4114800" y="46482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4724400" y="16764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4419600" y="32004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rgbClr val="0000FF"/>
                </a:solidFill>
              </a:rPr>
              <a:t>11. Мама моли дечака да оде до продавнице и купи хлеб. Он одговара:</a:t>
            </a:r>
            <a:br>
              <a:rPr lang="sr-Cyrl-CS" smtClean="0">
                <a:solidFill>
                  <a:srgbClr val="0000FF"/>
                </a:solidFill>
              </a:rPr>
            </a:b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rgbClr val="0000FF"/>
                </a:solidFill>
              </a:rPr>
              <a:t>А) Нека иде баба, ја пишем домаћи!</a:t>
            </a:r>
          </a:p>
          <a:p>
            <a:endParaRPr lang="sr-Cyrl-CS" smtClean="0">
              <a:solidFill>
                <a:srgbClr val="0000FF"/>
              </a:solidFill>
            </a:endParaRPr>
          </a:p>
          <a:p>
            <a:endParaRPr lang="sr-Cyrl-CS" smtClean="0">
              <a:solidFill>
                <a:srgbClr val="0000FF"/>
              </a:solidFill>
            </a:endParaRPr>
          </a:p>
          <a:p>
            <a:r>
              <a:rPr lang="sr-Cyrl-CS" smtClean="0">
                <a:solidFill>
                  <a:srgbClr val="0000FF"/>
                </a:solidFill>
              </a:rPr>
              <a:t>Б) Добро, треба ли још нешто?</a:t>
            </a:r>
          </a:p>
          <a:p>
            <a:endParaRPr lang="sr-Cyrl-CS" smtClean="0">
              <a:solidFill>
                <a:srgbClr val="0000FF"/>
              </a:solidFill>
            </a:endParaRPr>
          </a:p>
          <a:p>
            <a:endParaRPr lang="sr-Cyrl-CS" smtClean="0">
              <a:solidFill>
                <a:srgbClr val="0000FF"/>
              </a:solidFill>
            </a:endParaRPr>
          </a:p>
          <a:p>
            <a:r>
              <a:rPr lang="sr-Cyrl-CS" smtClean="0">
                <a:solidFill>
                  <a:srgbClr val="0000FF"/>
                </a:solidFill>
              </a:rPr>
              <a:t>В) Не могу.</a:t>
            </a: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2FE3A5-6C52-496A-B7AE-4217672CC1DF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794166-B6F2-4154-8FEB-F2A2052AC2E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5486400" y="3657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5029200" y="16002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2667000" y="51816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rgbClr val="FFC000"/>
                </a:solidFill>
              </a:rPr>
              <a:t>12. Девојчица је отворила врата комшиници која је дошла у посету и каже:</a:t>
            </a:r>
            <a:br>
              <a:rPr lang="sr-Cyrl-CS" smtClean="0">
                <a:solidFill>
                  <a:srgbClr val="FFC000"/>
                </a:solidFill>
              </a:rPr>
            </a:br>
            <a:endParaRPr lang="en-US" smtClean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rgbClr val="FFCC00"/>
                </a:solidFill>
              </a:rPr>
              <a:t>А) Шта хоћете?</a:t>
            </a:r>
          </a:p>
          <a:p>
            <a:endParaRPr lang="sr-Cyrl-CS" smtClean="0">
              <a:solidFill>
                <a:srgbClr val="FFCC00"/>
              </a:solidFill>
            </a:endParaRPr>
          </a:p>
          <a:p>
            <a:endParaRPr lang="sr-Cyrl-CS" smtClean="0">
              <a:solidFill>
                <a:srgbClr val="FFCC00"/>
              </a:solidFill>
            </a:endParaRPr>
          </a:p>
          <a:p>
            <a:r>
              <a:rPr lang="sr-Cyrl-CS" smtClean="0">
                <a:solidFill>
                  <a:srgbClr val="FFCC00"/>
                </a:solidFill>
              </a:rPr>
              <a:t>Б) Здраво.</a:t>
            </a:r>
          </a:p>
          <a:p>
            <a:endParaRPr lang="sr-Cyrl-CS" smtClean="0">
              <a:solidFill>
                <a:srgbClr val="FFCC00"/>
              </a:solidFill>
            </a:endParaRPr>
          </a:p>
          <a:p>
            <a:endParaRPr lang="sr-Cyrl-CS" smtClean="0">
              <a:solidFill>
                <a:srgbClr val="FFCC00"/>
              </a:solidFill>
            </a:endParaRPr>
          </a:p>
          <a:p>
            <a:r>
              <a:rPr lang="sr-Cyrl-CS" smtClean="0">
                <a:solidFill>
                  <a:srgbClr val="FFCC00"/>
                </a:solidFill>
              </a:rPr>
              <a:t>В) Добар дан. Изволите.</a:t>
            </a:r>
            <a:endParaRPr lang="en-US" smtClean="0">
              <a:solidFill>
                <a:srgbClr val="FFCC00"/>
              </a:solidFill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C26CD30-B9CA-4A95-85C9-6A8E33DB0EB8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BF56A-E6C0-4997-A396-D6A74E3907C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4648200" y="47244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2514600" y="32004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3276600" y="16764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53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chemeClr val="tx1"/>
                </a:solidFill>
              </a:rPr>
              <a:t>13. Показујући на усамљеног дечака, девојчица каже другарици:</a:t>
            </a:r>
            <a:br>
              <a:rPr lang="sr-Cyrl-CS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chemeClr val="tx1"/>
                </a:solidFill>
              </a:rPr>
              <a:t>А) Немој да се играш с њим, његови родитељи  не брину о њему.</a:t>
            </a:r>
          </a:p>
          <a:p>
            <a:endParaRPr lang="sr-Cyrl-CS" smtClean="0">
              <a:solidFill>
                <a:schemeClr val="tx1"/>
              </a:solidFill>
            </a:endParaRPr>
          </a:p>
          <a:p>
            <a:r>
              <a:rPr lang="sr-Cyrl-CS" smtClean="0">
                <a:solidFill>
                  <a:schemeClr val="tx1"/>
                </a:solidFill>
              </a:rPr>
              <a:t>Б) Види како је одрпан.</a:t>
            </a:r>
          </a:p>
          <a:p>
            <a:endParaRPr lang="sr-Cyrl-CS" smtClean="0">
              <a:solidFill>
                <a:schemeClr val="tx1"/>
              </a:solidFill>
            </a:endParaRPr>
          </a:p>
          <a:p>
            <a:r>
              <a:rPr lang="sr-Cyrl-CS" smtClean="0">
                <a:solidFill>
                  <a:schemeClr val="tx1"/>
                </a:solidFill>
              </a:rPr>
              <a:t>В) Хајде да га позовемо да се игра с нама.  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AFA7AFB-853F-47EC-9DCA-31DAF33882C9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FD3F17-E611-4D41-9CCA-3387EFA08AC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" name="Smiley Face 7"/>
          <p:cNvSpPr/>
          <p:nvPr/>
        </p:nvSpPr>
        <p:spPr>
          <a:xfrm>
            <a:off x="2743200" y="52578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5257800" y="19050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miley Face 9"/>
          <p:cNvSpPr/>
          <p:nvPr/>
        </p:nvSpPr>
        <p:spPr>
          <a:xfrm>
            <a:off x="4343400" y="35052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rgbClr val="336600"/>
                </a:solidFill>
              </a:rPr>
              <a:t>14. Дечак моли друга да му позајми шорц за час физичког. Он му каже:</a:t>
            </a:r>
            <a:br>
              <a:rPr lang="sr-Cyrl-CS" smtClean="0">
                <a:solidFill>
                  <a:srgbClr val="336600"/>
                </a:solidFill>
              </a:rPr>
            </a:br>
            <a:r>
              <a:rPr lang="sr-Cyrl-CS" smtClean="0">
                <a:solidFill>
                  <a:srgbClr val="336600"/>
                </a:solidFill>
              </a:rPr>
              <a:t> </a:t>
            </a:r>
            <a:endParaRPr lang="en-US" smtClean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rgbClr val="336600"/>
                </a:solidFill>
              </a:rPr>
              <a:t>А) Не дам ти.</a:t>
            </a:r>
          </a:p>
          <a:p>
            <a:endParaRPr lang="sr-Cyrl-CS" smtClean="0">
              <a:solidFill>
                <a:srgbClr val="336600"/>
              </a:solidFill>
            </a:endParaRPr>
          </a:p>
          <a:p>
            <a:endParaRPr lang="sr-Cyrl-CS" smtClean="0">
              <a:solidFill>
                <a:srgbClr val="336600"/>
              </a:solidFill>
            </a:endParaRPr>
          </a:p>
          <a:p>
            <a:r>
              <a:rPr lang="sr-Cyrl-CS" smtClean="0">
                <a:solidFill>
                  <a:srgbClr val="336600"/>
                </a:solidFill>
              </a:rPr>
              <a:t>Б) Извини, шорц се не позајмљује.  Није хигијенски.</a:t>
            </a:r>
          </a:p>
          <a:p>
            <a:endParaRPr lang="sr-Cyrl-CS" smtClean="0">
              <a:solidFill>
                <a:srgbClr val="336600"/>
              </a:solidFill>
            </a:endParaRPr>
          </a:p>
          <a:p>
            <a:endParaRPr lang="sr-Cyrl-CS" smtClean="0">
              <a:solidFill>
                <a:srgbClr val="336600"/>
              </a:solidFill>
            </a:endParaRPr>
          </a:p>
          <a:p>
            <a:r>
              <a:rPr lang="sr-Cyrl-CS" smtClean="0">
                <a:solidFill>
                  <a:srgbClr val="336600"/>
                </a:solidFill>
              </a:rPr>
              <a:t>В) Ево ти.  </a:t>
            </a:r>
            <a:endParaRPr lang="en-US" smtClean="0">
              <a:solidFill>
                <a:srgbClr val="336600"/>
              </a:solidFill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6C7F93-9C21-494E-9B1B-CE229496007B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35B566-8B12-4DA7-AB52-0CA06670319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5181600" y="3276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2438400" y="50292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2895600" y="16002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447800"/>
          </a:xfrm>
        </p:spPr>
        <p:txBody>
          <a:bodyPr/>
          <a:lstStyle/>
          <a:p>
            <a:r>
              <a:rPr lang="sr-Cyrl-CS" smtClean="0">
                <a:solidFill>
                  <a:schemeClr val="tx1"/>
                </a:solidFill>
              </a:rPr>
              <a:t>15. Теткица опомиње дечака који јури ходником и скоро да ју је оборио. Он каже:</a:t>
            </a:r>
            <a:br>
              <a:rPr lang="sr-Cyrl-CS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chemeClr val="tx1"/>
                </a:solidFill>
              </a:rPr>
              <a:t>А) Ти ћеш да ми кажеш!</a:t>
            </a:r>
          </a:p>
          <a:p>
            <a:endParaRPr lang="sr-Cyrl-CS" smtClean="0">
              <a:solidFill>
                <a:schemeClr val="tx1"/>
              </a:solidFill>
            </a:endParaRPr>
          </a:p>
          <a:p>
            <a:endParaRPr lang="sr-Cyrl-CS" smtClean="0">
              <a:solidFill>
                <a:schemeClr val="tx1"/>
              </a:solidFill>
            </a:endParaRPr>
          </a:p>
          <a:p>
            <a:r>
              <a:rPr lang="sr-Cyrl-CS" smtClean="0">
                <a:solidFill>
                  <a:schemeClr val="tx1"/>
                </a:solidFill>
              </a:rPr>
              <a:t>Б) Извините, журим да не закасним.</a:t>
            </a:r>
          </a:p>
          <a:p>
            <a:endParaRPr lang="sr-Cyrl-CS" smtClean="0">
              <a:solidFill>
                <a:schemeClr val="tx1"/>
              </a:solidFill>
            </a:endParaRPr>
          </a:p>
          <a:p>
            <a:endParaRPr lang="sr-Cyrl-CS" smtClean="0">
              <a:solidFill>
                <a:schemeClr val="tx1"/>
              </a:solidFill>
            </a:endParaRPr>
          </a:p>
          <a:p>
            <a:r>
              <a:rPr lang="sr-Cyrl-CS" smtClean="0">
                <a:solidFill>
                  <a:schemeClr val="tx1"/>
                </a:solidFill>
              </a:rPr>
              <a:t>В) Шта хоћеш?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581FAA9-A9C4-42D9-B0DC-E77D9CD67EBD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9AA154-B762-4F47-9B31-4AD0492E4EB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4953000" y="32004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3429000" y="51054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4648200" y="16002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chemeClr val="tx1"/>
                </a:solidFill>
              </a:rPr>
              <a:t>16. Ученик је нешто погрешио док је одговарао. Учитељ му каже:</a:t>
            </a:r>
            <a:br>
              <a:rPr lang="sr-Cyrl-CS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chemeClr val="tx1"/>
                </a:solidFill>
              </a:rPr>
              <a:t>А)  Од тебе нисам ни очекивао да знаш!</a:t>
            </a:r>
          </a:p>
          <a:p>
            <a:endParaRPr lang="sr-Cyrl-CS" smtClean="0">
              <a:solidFill>
                <a:schemeClr val="tx1"/>
              </a:solidFill>
            </a:endParaRPr>
          </a:p>
          <a:p>
            <a:endParaRPr lang="sr-Cyrl-CS" smtClean="0">
              <a:solidFill>
                <a:schemeClr val="tx1"/>
              </a:solidFill>
            </a:endParaRPr>
          </a:p>
          <a:p>
            <a:r>
              <a:rPr lang="sr-Cyrl-CS" smtClean="0">
                <a:solidFill>
                  <a:schemeClr val="tx1"/>
                </a:solidFill>
              </a:rPr>
              <a:t>Б) Размисли поново, одговор није тачан.</a:t>
            </a:r>
          </a:p>
          <a:p>
            <a:endParaRPr lang="sr-Cyrl-CS" smtClean="0">
              <a:solidFill>
                <a:schemeClr val="tx1"/>
              </a:solidFill>
            </a:endParaRPr>
          </a:p>
          <a:p>
            <a:endParaRPr lang="sr-Cyrl-CS" smtClean="0">
              <a:solidFill>
                <a:schemeClr val="tx1"/>
              </a:solidFill>
            </a:endParaRPr>
          </a:p>
          <a:p>
            <a:r>
              <a:rPr lang="sr-Cyrl-CS" smtClean="0">
                <a:solidFill>
                  <a:schemeClr val="tx1"/>
                </a:solidFill>
              </a:rPr>
              <a:t>В) Одговор није тачан, седи! 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D1590C-C9B3-4ED6-9A4F-C083A7AD495D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2F7040-A0E8-4BC7-B7C7-57F8EBAA500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5257800" y="3657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5181600" y="55626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2133600" y="23622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8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 О Б Р О </a:t>
            </a:r>
          </a:p>
          <a:p>
            <a:pPr eaLnBrk="1" hangingPunct="1">
              <a:defRPr/>
            </a:pPr>
            <a:endParaRPr lang="sr-Cyrl-CS" sz="4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sr-Cyrl-CS" sz="48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 О Ш Л И !!!</a:t>
            </a:r>
            <a:endParaRPr lang="en-US" sz="4800" b="1" i="1" dirty="0" smtClean="0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endParaRPr lang="en-US" sz="48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82DCB9B-9716-48A7-9392-E3232F85C280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1B5574-01E9-48D4-B06F-DDAC206B460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rgbClr val="FF0000"/>
                </a:solidFill>
              </a:rPr>
              <a:t>17. Девојчица види дечака који се спрема да из праћке гађа птице и каже му:</a:t>
            </a:r>
            <a:br>
              <a:rPr lang="sr-Cyrl-CS" smtClean="0">
                <a:solidFill>
                  <a:srgbClr val="FF0000"/>
                </a:solidFill>
              </a:rPr>
            </a:b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rgbClr val="FF0000"/>
                </a:solidFill>
              </a:rPr>
              <a:t>А)  Идиоте, шта то радиш?</a:t>
            </a:r>
          </a:p>
          <a:p>
            <a:endParaRPr lang="sr-Cyrl-CS" smtClean="0">
              <a:solidFill>
                <a:srgbClr val="FF0000"/>
              </a:solidFill>
            </a:endParaRPr>
          </a:p>
          <a:p>
            <a:endParaRPr lang="sr-Cyrl-CS" smtClean="0">
              <a:solidFill>
                <a:srgbClr val="FF0000"/>
              </a:solidFill>
            </a:endParaRPr>
          </a:p>
          <a:p>
            <a:r>
              <a:rPr lang="sr-Cyrl-CS" smtClean="0">
                <a:solidFill>
                  <a:srgbClr val="FF0000"/>
                </a:solidFill>
              </a:rPr>
              <a:t>Б) Дај мало мени!</a:t>
            </a:r>
          </a:p>
          <a:p>
            <a:endParaRPr lang="sr-Cyrl-CS" smtClean="0">
              <a:solidFill>
                <a:srgbClr val="FF0000"/>
              </a:solidFill>
            </a:endParaRPr>
          </a:p>
          <a:p>
            <a:endParaRPr lang="sr-Cyrl-CS" smtClean="0">
              <a:solidFill>
                <a:srgbClr val="FF0000"/>
              </a:solidFill>
            </a:endParaRPr>
          </a:p>
          <a:p>
            <a:r>
              <a:rPr lang="sr-Cyrl-CS" smtClean="0">
                <a:solidFill>
                  <a:srgbClr val="FF0000"/>
                </a:solidFill>
              </a:rPr>
              <a:t>В) Немој то да радиш и птице су жива бића!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9EE55EC-6015-4E08-830D-357D00EA954A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CC5990-743B-489D-B72E-3E938BF7765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3124200" y="54102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3886200" y="32766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4800600" y="16764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rgbClr val="0000FF"/>
                </a:solidFill>
              </a:rPr>
              <a:t>18.Учитељ улази у учионицу и затиче доста побацаних папира. Каже:</a:t>
            </a:r>
            <a:br>
              <a:rPr lang="sr-Cyrl-CS" smtClean="0">
                <a:solidFill>
                  <a:srgbClr val="0000FF"/>
                </a:solidFill>
              </a:rPr>
            </a:b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rgbClr val="0000FF"/>
                </a:solidFill>
              </a:rPr>
              <a:t>А) Нека редар све почисти!</a:t>
            </a:r>
          </a:p>
          <a:p>
            <a:endParaRPr lang="sr-Cyrl-CS" smtClean="0">
              <a:solidFill>
                <a:srgbClr val="0000FF"/>
              </a:solidFill>
            </a:endParaRPr>
          </a:p>
          <a:p>
            <a:endParaRPr lang="sr-Cyrl-CS" smtClean="0">
              <a:solidFill>
                <a:srgbClr val="0000FF"/>
              </a:solidFill>
            </a:endParaRPr>
          </a:p>
          <a:p>
            <a:r>
              <a:rPr lang="sr-Cyrl-CS" smtClean="0">
                <a:solidFill>
                  <a:srgbClr val="0000FF"/>
                </a:solidFill>
              </a:rPr>
              <a:t>Б) Хајде да сви заједно спремимо, али да се то више не деси!</a:t>
            </a:r>
          </a:p>
          <a:p>
            <a:endParaRPr lang="sr-Cyrl-CS" smtClean="0">
              <a:solidFill>
                <a:srgbClr val="0000FF"/>
              </a:solidFill>
            </a:endParaRPr>
          </a:p>
          <a:p>
            <a:endParaRPr lang="sr-Cyrl-CS" smtClean="0">
              <a:solidFill>
                <a:srgbClr val="0000FF"/>
              </a:solidFill>
            </a:endParaRPr>
          </a:p>
          <a:p>
            <a:r>
              <a:rPr lang="sr-Cyrl-CS" smtClean="0">
                <a:solidFill>
                  <a:srgbClr val="0000FF"/>
                </a:solidFill>
              </a:rPr>
              <a:t>В) Баш се понашате као стока!</a:t>
            </a: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2E520C3-18C8-4B2F-9B08-E59DA818991F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0AA8F7-1684-4FE3-B79A-0E4F195D591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5486400" y="35052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5105400" y="16002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5486400" y="56388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19. </a:t>
            </a:r>
            <a:r>
              <a:rPr lang="sr-Cyrl-CS" smtClean="0">
                <a:solidFill>
                  <a:srgbClr val="FFC000"/>
                </a:solidFill>
              </a:rPr>
              <a:t>Дечак трчи ходником и налети на девојчицу. Она му каже:</a:t>
            </a:r>
            <a:r>
              <a:rPr lang="sr-Cyrl-CS" smtClean="0">
                <a:solidFill>
                  <a:srgbClr val="FF0000"/>
                </a:solidFill>
              </a:rPr>
              <a:t/>
            </a:r>
            <a:br>
              <a:rPr lang="sr-Cyrl-CS" smtClean="0">
                <a:solidFill>
                  <a:srgbClr val="FF0000"/>
                </a:solidFill>
              </a:rPr>
            </a:b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rgbClr val="FFC000"/>
                </a:solidFill>
              </a:rPr>
              <a:t>А) Будало!</a:t>
            </a:r>
          </a:p>
          <a:p>
            <a:endParaRPr lang="sr-Cyrl-CS" smtClean="0">
              <a:solidFill>
                <a:srgbClr val="FF0000"/>
              </a:solidFill>
            </a:endParaRPr>
          </a:p>
          <a:p>
            <a:endParaRPr lang="sr-Cyrl-CS" smtClean="0">
              <a:solidFill>
                <a:srgbClr val="FF0000"/>
              </a:solidFill>
            </a:endParaRPr>
          </a:p>
          <a:p>
            <a:r>
              <a:rPr lang="sr-Cyrl-CS" smtClean="0">
                <a:solidFill>
                  <a:srgbClr val="FFC000"/>
                </a:solidFill>
              </a:rPr>
              <a:t>Б) Ходај пажљивије, можеш некога да повредиш.</a:t>
            </a:r>
          </a:p>
          <a:p>
            <a:endParaRPr lang="sr-Cyrl-CS" smtClean="0">
              <a:solidFill>
                <a:srgbClr val="FF0000"/>
              </a:solidFill>
            </a:endParaRPr>
          </a:p>
          <a:p>
            <a:endParaRPr lang="sr-Cyrl-CS" smtClean="0">
              <a:solidFill>
                <a:srgbClr val="FF0000"/>
              </a:solidFill>
            </a:endParaRPr>
          </a:p>
          <a:p>
            <a:r>
              <a:rPr lang="sr-Cyrl-CS" smtClean="0">
                <a:solidFill>
                  <a:srgbClr val="FFC000"/>
                </a:solidFill>
              </a:rPr>
              <a:t>В) Да ли си нормалан?</a:t>
            </a:r>
            <a:endParaRPr lang="en-US" smtClean="0">
              <a:solidFill>
                <a:srgbClr val="FFC000"/>
              </a:solidFill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2D5E236-06DA-4FA5-9E1A-9474DD5722FF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969FDC-8296-4362-8E06-09FB2B6B4A6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" name="Smiley Face 9"/>
          <p:cNvSpPr/>
          <p:nvPr/>
        </p:nvSpPr>
        <p:spPr>
          <a:xfrm>
            <a:off x="5105400" y="33528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Smiley Face 10"/>
          <p:cNvSpPr/>
          <p:nvPr/>
        </p:nvSpPr>
        <p:spPr>
          <a:xfrm>
            <a:off x="4267200" y="51816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miley Face 11"/>
          <p:cNvSpPr/>
          <p:nvPr/>
        </p:nvSpPr>
        <p:spPr>
          <a:xfrm>
            <a:off x="2819400" y="17526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rgbClr val="FFC000"/>
                </a:solidFill>
              </a:rPr>
              <a:t>20. Девојчица је добила лошу оцену. Дечак јој прилази и каже:</a:t>
            </a:r>
            <a:endParaRPr lang="en-US" smtClean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rgbClr val="FFC000"/>
                </a:solidFill>
              </a:rPr>
              <a:t>А) Плачи, тако ти и треба!</a:t>
            </a:r>
          </a:p>
          <a:p>
            <a:endParaRPr lang="sr-Cyrl-CS" smtClean="0">
              <a:solidFill>
                <a:srgbClr val="FFC000"/>
              </a:solidFill>
            </a:endParaRPr>
          </a:p>
          <a:p>
            <a:endParaRPr lang="sr-Cyrl-CS" smtClean="0">
              <a:solidFill>
                <a:srgbClr val="FFC000"/>
              </a:solidFill>
            </a:endParaRPr>
          </a:p>
          <a:p>
            <a:r>
              <a:rPr lang="sr-Cyrl-CS" smtClean="0">
                <a:solidFill>
                  <a:srgbClr val="FFC000"/>
                </a:solidFill>
              </a:rPr>
              <a:t>Б) Што ниси учила!</a:t>
            </a:r>
          </a:p>
          <a:p>
            <a:endParaRPr lang="sr-Cyrl-CS" smtClean="0">
              <a:solidFill>
                <a:srgbClr val="FFC000"/>
              </a:solidFill>
            </a:endParaRPr>
          </a:p>
          <a:p>
            <a:endParaRPr lang="sr-Cyrl-CS" smtClean="0">
              <a:solidFill>
                <a:srgbClr val="FFC000"/>
              </a:solidFill>
            </a:endParaRPr>
          </a:p>
          <a:p>
            <a:r>
              <a:rPr lang="sr-Cyrl-CS" smtClean="0">
                <a:solidFill>
                  <a:srgbClr val="FFC000"/>
                </a:solidFill>
              </a:rPr>
              <a:t>В) Не секирај се, научићеш ти то!</a:t>
            </a:r>
            <a:endParaRPr lang="en-US" smtClean="0">
              <a:solidFill>
                <a:srgbClr val="FFC000"/>
              </a:solidFill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B86E831-E40F-4D67-81E7-EE909924E510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37715-B230-4C7E-911E-3E7EA0AC01B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1371600" y="5562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3886200" y="33528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4876800" y="16764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410200" cy="4525963"/>
          </a:xfrm>
        </p:spPr>
        <p:txBody>
          <a:bodyPr/>
          <a:lstStyle/>
          <a:p>
            <a:r>
              <a:rPr lang="sr-Cyrl-CS" sz="4400" b="1" smtClean="0">
                <a:solidFill>
                  <a:srgbClr val="0000FF"/>
                </a:solidFill>
              </a:rPr>
              <a:t>Л Е П А</a:t>
            </a:r>
          </a:p>
          <a:p>
            <a:r>
              <a:rPr lang="sr-Cyrl-CS" sz="4400" b="1" smtClean="0">
                <a:solidFill>
                  <a:srgbClr val="0000FF"/>
                </a:solidFill>
              </a:rPr>
              <a:t>Р Е Ч </a:t>
            </a:r>
          </a:p>
          <a:p>
            <a:r>
              <a:rPr lang="sr-Cyrl-CS" sz="4400" b="1" smtClean="0">
                <a:solidFill>
                  <a:srgbClr val="0000FF"/>
                </a:solidFill>
              </a:rPr>
              <a:t>И</a:t>
            </a:r>
          </a:p>
          <a:p>
            <a:r>
              <a:rPr lang="sr-Cyrl-CS" sz="4400" b="1" smtClean="0">
                <a:solidFill>
                  <a:srgbClr val="0000FF"/>
                </a:solidFill>
              </a:rPr>
              <a:t>Г В О З Д Е Н А </a:t>
            </a:r>
          </a:p>
          <a:p>
            <a:r>
              <a:rPr lang="sr-Cyrl-CS" sz="4400" b="1" smtClean="0">
                <a:solidFill>
                  <a:srgbClr val="0000FF"/>
                </a:solidFill>
              </a:rPr>
              <a:t>В Р А Т А</a:t>
            </a:r>
          </a:p>
          <a:p>
            <a:r>
              <a:rPr lang="sr-Cyrl-CS" sz="4400" b="1" smtClean="0">
                <a:solidFill>
                  <a:srgbClr val="0000FF"/>
                </a:solidFill>
              </a:rPr>
              <a:t>О Т В А Р А!</a:t>
            </a:r>
            <a:endParaRPr lang="en-US" sz="4400" b="1" smtClean="0">
              <a:solidFill>
                <a:srgbClr val="0000FF"/>
              </a:solidFill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8CA1B6-901B-434C-A3BA-DAE53CE510D4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C9065-130F-4560-9EF3-4AA1A3AFFCA7}" type="slidenum">
              <a:rPr lang="en-US" smtClean="0"/>
              <a:pPr/>
              <a:t>24</a:t>
            </a:fld>
            <a:endParaRPr lang="en-US" smtClean="0"/>
          </a:p>
        </p:txBody>
      </p:sp>
      <p:pic>
        <p:nvPicPr>
          <p:cNvPr id="7" name="Picture 16" descr="swingsmile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609600"/>
            <a:ext cx="11430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Cyrl-CS" b="1" dirty="0" smtClean="0">
                <a:solidFill>
                  <a:schemeClr val="accent1">
                    <a:lumMod val="90000"/>
                  </a:schemeClr>
                </a:solidFill>
              </a:rPr>
              <a:t>Б О Д О В А Њ Е:</a:t>
            </a:r>
            <a:endParaRPr lang="en-US" b="1" dirty="0" smtClean="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410200" cy="4525963"/>
          </a:xfrm>
        </p:spPr>
        <p:txBody>
          <a:bodyPr/>
          <a:lstStyle/>
          <a:p>
            <a:pPr eaLnBrk="1" hangingPunct="1"/>
            <a:endParaRPr lang="sr-Cyrl-CS" smtClean="0"/>
          </a:p>
          <a:p>
            <a:pPr eaLnBrk="1" hangingPunct="1"/>
            <a:r>
              <a:rPr lang="sr-Cyrl-CS" smtClean="0"/>
              <a:t>                 </a:t>
            </a:r>
            <a:r>
              <a:rPr lang="sr-Cyrl-CS" smtClean="0">
                <a:solidFill>
                  <a:srgbClr val="FFFF00"/>
                </a:solidFill>
              </a:rPr>
              <a:t>Доноси </a:t>
            </a:r>
            <a:r>
              <a:rPr lang="sr-Cyrl-CS" sz="3600" smtClean="0">
                <a:solidFill>
                  <a:srgbClr val="FFFF00"/>
                </a:solidFill>
              </a:rPr>
              <a:t>3</a:t>
            </a:r>
            <a:r>
              <a:rPr lang="sr-Cyrl-CS" smtClean="0">
                <a:solidFill>
                  <a:srgbClr val="FFFF00"/>
                </a:solidFill>
              </a:rPr>
              <a:t> поена</a:t>
            </a:r>
          </a:p>
          <a:p>
            <a:pPr eaLnBrk="1" hangingPunct="1"/>
            <a:endParaRPr lang="en-US" smtClean="0">
              <a:solidFill>
                <a:srgbClr val="92D050"/>
              </a:solidFill>
            </a:endParaRPr>
          </a:p>
          <a:p>
            <a:pPr eaLnBrk="1" hangingPunct="1"/>
            <a:r>
              <a:rPr lang="en-US" smtClean="0">
                <a:solidFill>
                  <a:srgbClr val="92D050"/>
                </a:solidFill>
              </a:rPr>
              <a:t>                 </a:t>
            </a:r>
            <a:r>
              <a:rPr lang="sr-Cyrl-CS" smtClean="0">
                <a:solidFill>
                  <a:srgbClr val="92D050"/>
                </a:solidFill>
              </a:rPr>
              <a:t>Доноси</a:t>
            </a:r>
            <a:r>
              <a:rPr lang="sr-Cyrl-CS" sz="3600" smtClean="0">
                <a:solidFill>
                  <a:srgbClr val="92D050"/>
                </a:solidFill>
              </a:rPr>
              <a:t> 2 </a:t>
            </a:r>
            <a:r>
              <a:rPr lang="sr-Cyrl-CS" smtClean="0">
                <a:solidFill>
                  <a:srgbClr val="92D050"/>
                </a:solidFill>
              </a:rPr>
              <a:t>поена  </a:t>
            </a:r>
          </a:p>
          <a:p>
            <a:pPr eaLnBrk="1" hangingPunct="1"/>
            <a:endParaRPr lang="sr-Cyrl-CS" smtClean="0"/>
          </a:p>
          <a:p>
            <a:pPr eaLnBrk="1" hangingPunct="1"/>
            <a:r>
              <a:rPr lang="sr-Cyrl-CS" smtClean="0"/>
              <a:t>                 </a:t>
            </a:r>
            <a:r>
              <a:rPr lang="sr-Cyrl-CS" smtClean="0">
                <a:solidFill>
                  <a:srgbClr val="FF0000"/>
                </a:solidFill>
              </a:rPr>
              <a:t>Доноси </a:t>
            </a:r>
            <a:r>
              <a:rPr lang="sr-Cyrl-CS" sz="3600" smtClean="0">
                <a:solidFill>
                  <a:srgbClr val="FF0000"/>
                </a:solidFill>
              </a:rPr>
              <a:t>1 </a:t>
            </a:r>
            <a:r>
              <a:rPr lang="sr-Cyrl-CS" smtClean="0">
                <a:solidFill>
                  <a:srgbClr val="FF0000"/>
                </a:solidFill>
              </a:rPr>
              <a:t>поен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00EA4C4-AB89-4E75-9C64-91AAD9280B7A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C6071E-A8F8-4F51-ACF5-462A7BCA86B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Smiley Face 7"/>
          <p:cNvSpPr/>
          <p:nvPr/>
        </p:nvSpPr>
        <p:spPr>
          <a:xfrm>
            <a:off x="1066800" y="19812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1066800" y="45720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miley Face 9"/>
          <p:cNvSpPr/>
          <p:nvPr/>
        </p:nvSpPr>
        <p:spPr>
          <a:xfrm>
            <a:off x="1066800" y="32766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447800"/>
          </a:xfrm>
        </p:spPr>
        <p:txBody>
          <a:bodyPr/>
          <a:lstStyle/>
          <a:p>
            <a:pPr eaLnBrk="1" hangingPunct="1"/>
            <a:r>
              <a:rPr lang="sr-Cyrl-CS" smtClean="0">
                <a:solidFill>
                  <a:srgbClr val="FF0000"/>
                </a:solidFill>
              </a:rPr>
              <a:t>1. </a:t>
            </a:r>
            <a:r>
              <a:rPr lang="sr-Cyrl-CS" sz="2800" smtClean="0">
                <a:solidFill>
                  <a:srgbClr val="FF0000"/>
                </a:solidFill>
              </a:rPr>
              <a:t>Девојчица среће дечака на улици и пита га: Како си?</a:t>
            </a:r>
            <a:br>
              <a:rPr lang="sr-Cyrl-CS" sz="2800" smtClean="0">
                <a:solidFill>
                  <a:srgbClr val="FF0000"/>
                </a:solidFill>
              </a:rPr>
            </a:br>
            <a:r>
              <a:rPr lang="sr-Cyrl-CS" sz="2800" smtClean="0">
                <a:solidFill>
                  <a:srgbClr val="FF0000"/>
                </a:solidFill>
              </a:rPr>
              <a:t>     Он одговара:</a:t>
            </a:r>
            <a:r>
              <a:rPr lang="sr-Cyrl-CS" sz="2800" smtClean="0"/>
              <a:t/>
            </a:r>
            <a:br>
              <a:rPr lang="sr-Cyrl-CS" sz="2800" smtClean="0"/>
            </a:br>
            <a:r>
              <a:rPr lang="sr-Cyrl-CS" sz="2800" smtClean="0"/>
              <a:t> </a:t>
            </a:r>
            <a:endParaRPr lang="en-US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sr-Cyrl-CS" smtClean="0">
                <a:solidFill>
                  <a:srgbClr val="FF0000"/>
                </a:solidFill>
              </a:rPr>
              <a:t>) Добро.</a:t>
            </a:r>
          </a:p>
          <a:p>
            <a:pPr eaLnBrk="1" hangingPunct="1">
              <a:buFont typeface="Wingdings" pitchFamily="2" charset="2"/>
              <a:buChar char="v"/>
            </a:pPr>
            <a:endParaRPr lang="sr-Cyrl-CS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sr-Cyrl-CS" smtClean="0">
                <a:solidFill>
                  <a:srgbClr val="FF0000"/>
                </a:solidFill>
              </a:rPr>
              <a:t> Б) Шта те брига.</a:t>
            </a:r>
          </a:p>
          <a:p>
            <a:pPr eaLnBrk="1" hangingPunct="1">
              <a:buFont typeface="Wingdings" pitchFamily="2" charset="2"/>
              <a:buChar char="v"/>
            </a:pPr>
            <a:endParaRPr lang="sr-Cyrl-CS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sr-Cyrl-CS" smtClean="0">
                <a:solidFill>
                  <a:srgbClr val="FF0000"/>
                </a:solidFill>
              </a:rPr>
              <a:t> В) Хвала, добро сам. А ти? 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67D89E7-3103-4CEC-910C-2F12F28B3C68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7128B-327E-45E3-9FC5-9C15C2B9C17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" name="Smiley Face 9"/>
          <p:cNvSpPr/>
          <p:nvPr/>
        </p:nvSpPr>
        <p:spPr>
          <a:xfrm>
            <a:off x="5029200" y="37338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Smiley Face 10"/>
          <p:cNvSpPr/>
          <p:nvPr/>
        </p:nvSpPr>
        <p:spPr>
          <a:xfrm>
            <a:off x="2819400" y="16764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miley Face 11"/>
          <p:cNvSpPr/>
          <p:nvPr/>
        </p:nvSpPr>
        <p:spPr>
          <a:xfrm>
            <a:off x="3810000" y="26670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447800"/>
          </a:xfrm>
        </p:spPr>
        <p:txBody>
          <a:bodyPr/>
          <a:lstStyle/>
          <a:p>
            <a:pPr eaLnBrk="1" hangingPunct="1"/>
            <a:r>
              <a:rPr lang="sr-Cyrl-CS" smtClean="0"/>
              <a:t/>
            </a:r>
            <a:br>
              <a:rPr lang="sr-Cyrl-CS" smtClean="0"/>
            </a:br>
            <a:r>
              <a:rPr lang="sr-Cyrl-CS" smtClean="0">
                <a:solidFill>
                  <a:srgbClr val="00B050"/>
                </a:solidFill>
              </a:rPr>
              <a:t>2. Дечак случајно погоди лоптом девојчицу.</a:t>
            </a:r>
            <a:br>
              <a:rPr lang="sr-Cyrl-CS" smtClean="0">
                <a:solidFill>
                  <a:srgbClr val="00B050"/>
                </a:solidFill>
              </a:rPr>
            </a:br>
            <a:r>
              <a:rPr lang="sr-Cyrl-CS" smtClean="0">
                <a:solidFill>
                  <a:srgbClr val="00B050"/>
                </a:solidFill>
              </a:rPr>
              <a:t>    Она плаче. Дечак каже:</a:t>
            </a:r>
            <a:br>
              <a:rPr lang="sr-Cyrl-CS" smtClean="0">
                <a:solidFill>
                  <a:srgbClr val="00B050"/>
                </a:solidFill>
              </a:rPr>
            </a:br>
            <a:endParaRPr lang="en-US" smtClean="0">
              <a:solidFill>
                <a:srgbClr val="00B050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r-Cyrl-CS" smtClean="0">
              <a:solidFill>
                <a:srgbClr val="00B050"/>
              </a:solidFill>
            </a:endParaRPr>
          </a:p>
          <a:p>
            <a:pPr eaLnBrk="1" hangingPunct="1"/>
            <a:r>
              <a:rPr lang="sr-Cyrl-CS" smtClean="0">
                <a:solidFill>
                  <a:srgbClr val="00B050"/>
                </a:solidFill>
              </a:rPr>
              <a:t>А) Што цмиздриш?</a:t>
            </a:r>
          </a:p>
          <a:p>
            <a:pPr eaLnBrk="1" hangingPunct="1"/>
            <a:endParaRPr lang="sr-Cyrl-CS" smtClean="0">
              <a:solidFill>
                <a:srgbClr val="00B050"/>
              </a:solidFill>
            </a:endParaRPr>
          </a:p>
          <a:p>
            <a:pPr eaLnBrk="1" hangingPunct="1"/>
            <a:endParaRPr lang="sr-Cyrl-CS" smtClean="0">
              <a:solidFill>
                <a:srgbClr val="00B050"/>
              </a:solidFill>
            </a:endParaRPr>
          </a:p>
          <a:p>
            <a:pPr eaLnBrk="1" hangingPunct="1"/>
            <a:r>
              <a:rPr lang="sr-Cyrl-CS" smtClean="0">
                <a:solidFill>
                  <a:srgbClr val="00B050"/>
                </a:solidFill>
              </a:rPr>
              <a:t>Б) Извини, нисам хтео.  </a:t>
            </a:r>
          </a:p>
          <a:p>
            <a:pPr eaLnBrk="1" hangingPunct="1"/>
            <a:endParaRPr lang="sr-Cyrl-CS" smtClean="0">
              <a:solidFill>
                <a:srgbClr val="00B050"/>
              </a:solidFill>
            </a:endParaRPr>
          </a:p>
          <a:p>
            <a:pPr eaLnBrk="1" hangingPunct="1"/>
            <a:endParaRPr lang="sr-Cyrl-CS" smtClean="0">
              <a:solidFill>
                <a:srgbClr val="00B050"/>
              </a:solidFill>
            </a:endParaRPr>
          </a:p>
          <a:p>
            <a:pPr eaLnBrk="1" hangingPunct="1"/>
            <a:r>
              <a:rPr lang="sr-Cyrl-CS" smtClean="0">
                <a:solidFill>
                  <a:srgbClr val="00B050"/>
                </a:solidFill>
              </a:rPr>
              <a:t>В) Што си стала баш ту?</a:t>
            </a:r>
            <a:endParaRPr lang="en-US" smtClean="0">
              <a:solidFill>
                <a:srgbClr val="00B050"/>
              </a:solidFill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8AF8935-7371-46F3-B152-77D2D4DBCEBE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E6030-BB1B-496A-B76D-1D16D9C73A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4495800" y="3657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4648200" y="51816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3886200" y="21336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447800"/>
          </a:xfrm>
        </p:spPr>
        <p:txBody>
          <a:bodyPr/>
          <a:lstStyle/>
          <a:p>
            <a:r>
              <a:rPr lang="sr-Cyrl-CS" smtClean="0"/>
              <a:t>3. На прослави рођендана дечак нуди           парче торте гошћи и каже: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CS" smtClean="0"/>
          </a:p>
          <a:p>
            <a:r>
              <a:rPr lang="sr-Cyrl-CS" smtClean="0"/>
              <a:t>А)  На.</a:t>
            </a:r>
          </a:p>
          <a:p>
            <a:endParaRPr lang="sr-Cyrl-CS" smtClean="0"/>
          </a:p>
          <a:p>
            <a:endParaRPr lang="sr-Cyrl-CS" smtClean="0"/>
          </a:p>
          <a:p>
            <a:r>
              <a:rPr lang="sr-Cyrl-CS" smtClean="0"/>
              <a:t>Б)  Узми!</a:t>
            </a:r>
          </a:p>
          <a:p>
            <a:endParaRPr lang="sr-Cyrl-CS" smtClean="0"/>
          </a:p>
          <a:p>
            <a:endParaRPr lang="sr-Cyrl-CS" smtClean="0"/>
          </a:p>
          <a:p>
            <a:r>
              <a:rPr lang="sr-Cyrl-CS" smtClean="0"/>
              <a:t>В)  Изволи.</a:t>
            </a:r>
            <a:endParaRPr lang="en-US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975CBBE-4261-41ED-BDCA-62EB91BF5C0F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822B56-AF29-4387-9B41-DC39893E00F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" name="Smiley Face 10"/>
          <p:cNvSpPr/>
          <p:nvPr/>
        </p:nvSpPr>
        <p:spPr>
          <a:xfrm>
            <a:off x="3200400" y="5181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Smiley Face 12"/>
          <p:cNvSpPr/>
          <p:nvPr/>
        </p:nvSpPr>
        <p:spPr>
          <a:xfrm>
            <a:off x="2819400" y="36576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Smiley Face 13"/>
          <p:cNvSpPr/>
          <p:nvPr/>
        </p:nvSpPr>
        <p:spPr>
          <a:xfrm>
            <a:off x="2438400" y="22098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5410200" cy="4449763"/>
          </a:xfrm>
        </p:spPr>
        <p:txBody>
          <a:bodyPr/>
          <a:lstStyle/>
          <a:p>
            <a:r>
              <a:rPr lang="sr-Cyrl-CS" sz="3200" smtClean="0">
                <a:solidFill>
                  <a:srgbClr val="00B050"/>
                </a:solidFill>
              </a:rPr>
              <a:t>А)  Дај ми ону књигу!</a:t>
            </a:r>
          </a:p>
          <a:p>
            <a:endParaRPr lang="sr-Cyrl-CS" sz="3200" smtClean="0">
              <a:solidFill>
                <a:srgbClr val="00B050"/>
              </a:solidFill>
            </a:endParaRPr>
          </a:p>
          <a:p>
            <a:r>
              <a:rPr lang="sr-Cyrl-CS" sz="3200" smtClean="0">
                <a:solidFill>
                  <a:srgbClr val="00B050"/>
                </a:solidFill>
              </a:rPr>
              <a:t>Б) Одмах да си ми скинула ону књигу!</a:t>
            </a:r>
          </a:p>
          <a:p>
            <a:endParaRPr lang="sr-Cyrl-CS" sz="3200" smtClean="0">
              <a:solidFill>
                <a:srgbClr val="00B050"/>
              </a:solidFill>
            </a:endParaRPr>
          </a:p>
          <a:p>
            <a:r>
              <a:rPr lang="sr-Cyrl-CS" sz="3200" smtClean="0">
                <a:solidFill>
                  <a:srgbClr val="00B050"/>
                </a:solidFill>
              </a:rPr>
              <a:t>В) Молим те, дај ми ону књигу! </a:t>
            </a:r>
          </a:p>
          <a:p>
            <a:endParaRPr lang="sr-Cyrl-CS" sz="3200" smtClean="0">
              <a:solidFill>
                <a:srgbClr val="00B050"/>
              </a:solidFill>
            </a:endParaRPr>
          </a:p>
          <a:p>
            <a:endParaRPr lang="en-US" smtClean="0">
              <a:solidFill>
                <a:srgbClr val="00B050"/>
              </a:solidFill>
            </a:endParaRP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A27B26B-A8D1-483B-BE56-5302B7324EF0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C3F1ED-9B44-4B3F-9D8D-9CD3F8BFD6D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447800"/>
          </a:xfrm>
        </p:spPr>
        <p:txBody>
          <a:bodyPr/>
          <a:lstStyle/>
          <a:p>
            <a:r>
              <a:rPr lang="sr-Cyrl-CS" smtClean="0">
                <a:solidFill>
                  <a:srgbClr val="00B050"/>
                </a:solidFill>
              </a:rPr>
              <a:t>4. Дечак тражи од маме да му дохвати књигу са полице и каже:</a:t>
            </a:r>
            <a:endParaRPr lang="en-US" smtClean="0">
              <a:solidFill>
                <a:srgbClr val="00B050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2362200" y="49530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4800600" y="15240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miley Face 9"/>
          <p:cNvSpPr/>
          <p:nvPr/>
        </p:nvSpPr>
        <p:spPr>
          <a:xfrm>
            <a:off x="3048000" y="33528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rgbClr val="C00000"/>
                </a:solidFill>
              </a:rPr>
              <a:t>5. Отац скреће пажњу девојчици да су јој прљаве ципеле. Она му одговара:</a:t>
            </a:r>
            <a:br>
              <a:rPr lang="sr-Cyrl-CS" smtClean="0">
                <a:solidFill>
                  <a:srgbClr val="C00000"/>
                </a:solidFill>
              </a:rPr>
            </a:b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rgbClr val="C00000"/>
                </a:solidFill>
              </a:rPr>
              <a:t>А)  Мама ми их није очистила.</a:t>
            </a:r>
          </a:p>
          <a:p>
            <a:endParaRPr lang="sr-Cyrl-CS" smtClean="0">
              <a:solidFill>
                <a:srgbClr val="C00000"/>
              </a:solidFill>
            </a:endParaRPr>
          </a:p>
          <a:p>
            <a:endParaRPr lang="sr-Cyrl-CS" smtClean="0">
              <a:solidFill>
                <a:srgbClr val="C00000"/>
              </a:solidFill>
            </a:endParaRPr>
          </a:p>
          <a:p>
            <a:r>
              <a:rPr lang="sr-Cyrl-CS" smtClean="0">
                <a:solidFill>
                  <a:srgbClr val="C00000"/>
                </a:solidFill>
              </a:rPr>
              <a:t>Б)  То су моје ципеле!</a:t>
            </a:r>
          </a:p>
          <a:p>
            <a:endParaRPr lang="sr-Cyrl-CS" smtClean="0">
              <a:solidFill>
                <a:srgbClr val="C00000"/>
              </a:solidFill>
            </a:endParaRPr>
          </a:p>
          <a:p>
            <a:endParaRPr lang="sr-Cyrl-CS" smtClean="0">
              <a:solidFill>
                <a:srgbClr val="C00000"/>
              </a:solidFill>
            </a:endParaRPr>
          </a:p>
          <a:p>
            <a:r>
              <a:rPr lang="sr-Cyrl-CS" smtClean="0">
                <a:solidFill>
                  <a:srgbClr val="C00000"/>
                </a:solidFill>
              </a:rPr>
              <a:t>В) Хвала да си ми скренуо пажњу. 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9DAD80-4B3A-410B-A19E-799C393C3E71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7E309-0AC0-4765-AA45-5767E6BA5DC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1905000" y="54864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5334000" y="15240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4114800" y="35052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rgbClr val="7030A0"/>
                </a:solidFill>
              </a:rPr>
              <a:t>6. Девојчици мама сипа више него што она може да поједе, а она јој каже:</a:t>
            </a:r>
            <a:endParaRPr lang="en-US" smtClean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>
                <a:solidFill>
                  <a:srgbClr val="7030A0"/>
                </a:solidFill>
              </a:rPr>
              <a:t>А)  Доста!</a:t>
            </a:r>
          </a:p>
          <a:p>
            <a:endParaRPr lang="sr-Cyrl-CS" smtClean="0">
              <a:solidFill>
                <a:srgbClr val="7030A0"/>
              </a:solidFill>
            </a:endParaRPr>
          </a:p>
          <a:p>
            <a:endParaRPr lang="sr-Cyrl-CS" smtClean="0">
              <a:solidFill>
                <a:srgbClr val="7030A0"/>
              </a:solidFill>
            </a:endParaRPr>
          </a:p>
          <a:p>
            <a:r>
              <a:rPr lang="sr-Cyrl-CS" smtClean="0">
                <a:solidFill>
                  <a:srgbClr val="7030A0"/>
                </a:solidFill>
              </a:rPr>
              <a:t>Б)  Хвала, не могу више.</a:t>
            </a:r>
          </a:p>
          <a:p>
            <a:endParaRPr lang="sr-Cyrl-CS" smtClean="0">
              <a:solidFill>
                <a:srgbClr val="7030A0"/>
              </a:solidFill>
            </a:endParaRPr>
          </a:p>
          <a:p>
            <a:endParaRPr lang="sr-Cyrl-CS" smtClean="0">
              <a:solidFill>
                <a:srgbClr val="7030A0"/>
              </a:solidFill>
            </a:endParaRPr>
          </a:p>
          <a:p>
            <a:r>
              <a:rPr lang="sr-Cyrl-CS" smtClean="0">
                <a:solidFill>
                  <a:srgbClr val="7030A0"/>
                </a:solidFill>
              </a:rPr>
              <a:t>В) Нећу више!</a:t>
            </a:r>
            <a:endParaRPr lang="en-US" smtClean="0">
              <a:solidFill>
                <a:srgbClr val="7030A0"/>
              </a:solidFill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7249DF-C467-4396-AAD1-113415CFE64C}" type="datetime1">
              <a:rPr lang="en-US" smtClean="0"/>
              <a:pPr/>
              <a:t>01-Apr-20</a:t>
            </a:fld>
            <a:endParaRPr lang="en-US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Free template from www.brainybetty.com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8074FE-9311-4B62-B661-ABEFCC0ECA7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" name="Smiley Face 6"/>
          <p:cNvSpPr/>
          <p:nvPr/>
        </p:nvSpPr>
        <p:spPr>
          <a:xfrm>
            <a:off x="4572000" y="3276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2514600" y="1752600"/>
            <a:ext cx="914400" cy="914400"/>
          </a:xfrm>
          <a:prstGeom prst="smileyFace">
            <a:avLst>
              <a:gd name="adj" fmla="val 1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2971800" y="48768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AnimatedTr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949</Words>
  <Application>Microsoft Office PowerPoint</Application>
  <PresentationFormat>On-screen Show (4:3)</PresentationFormat>
  <Paragraphs>246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Comic Sans MS</vt:lpstr>
      <vt:lpstr>Wingdings</vt:lpstr>
      <vt:lpstr>AnimatedTree</vt:lpstr>
      <vt:lpstr>К В И З И Ј А Д А </vt:lpstr>
      <vt:lpstr>Slide 2</vt:lpstr>
      <vt:lpstr>Б О Д О В А Њ Е:</vt:lpstr>
      <vt:lpstr>1. Девојчица среће дечака на улици и пита га: Како си?      Он одговара:  </vt:lpstr>
      <vt:lpstr> 2. Дечак случајно погоди лоптом девојчицу.     Она плаче. Дечак каже: </vt:lpstr>
      <vt:lpstr>3. На прослави рођендана дечак нуди           парче торте гошћи и каже:</vt:lpstr>
      <vt:lpstr>4. Дечак тражи од маме да му дохвати књигу са полице и каже:</vt:lpstr>
      <vt:lpstr>5. Отац скреће пажњу девојчици да су јој прљаве ципеле. Она му одговара: </vt:lpstr>
      <vt:lpstr>6. Девојчици мама сипа више него што она може да поједе, а она јој каже:</vt:lpstr>
      <vt:lpstr>7. Отац је подигао телефонску слушалицу и каже: </vt:lpstr>
      <vt:lpstr>8. Дечак моли маму која је у послу, да му нешто објасни. Она каже:  </vt:lpstr>
      <vt:lpstr>9. Девојчица се игра у соби, а неко на вратима куца. Она каже:</vt:lpstr>
      <vt:lpstr>10. Дечак је за рођендан добио књигу коју већ има. Каже: </vt:lpstr>
      <vt:lpstr>11. Мама моли дечака да оде до продавнице и купи хлеб. Он одговара: </vt:lpstr>
      <vt:lpstr>12. Девојчица је отворила врата комшиници која је дошла у посету и каже: </vt:lpstr>
      <vt:lpstr>13. Показујући на усамљеног дечака, девојчица каже другарици: </vt:lpstr>
      <vt:lpstr>14. Дечак моли друга да му позајми шорц за час физичког. Он му каже:  </vt:lpstr>
      <vt:lpstr>15. Теткица опомиње дечака који јури ходником и скоро да ју је оборио. Он каже: </vt:lpstr>
      <vt:lpstr>16. Ученик је нешто погрешио док је одговарао. Учитељ му каже: </vt:lpstr>
      <vt:lpstr>17. Девојчица види дечака који се спрема да из праћке гађа птице и каже му: </vt:lpstr>
      <vt:lpstr>18.Учитељ улази у учионицу и затиче доста побацаних папира. Каже: </vt:lpstr>
      <vt:lpstr>19. Дечак трчи ходником и налети на девојчицу. Она му каже: </vt:lpstr>
      <vt:lpstr>20. Девојчица је добила лошу оцену. Дечак јој прилази и каже:</vt:lpstr>
      <vt:lpstr>Slide 24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В И З И Ј А Д А</dc:title>
  <dc:creator>Kolarski</dc:creator>
  <cp:lastModifiedBy>Kolarski</cp:lastModifiedBy>
  <cp:revision>39</cp:revision>
  <dcterms:created xsi:type="dcterms:W3CDTF">2008-12-20T15:54:15Z</dcterms:created>
  <dcterms:modified xsi:type="dcterms:W3CDTF">2020-04-01T06:48:31Z</dcterms:modified>
</cp:coreProperties>
</file>