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5" r:id="rId3"/>
    <p:sldId id="264" r:id="rId4"/>
    <p:sldId id="263" r:id="rId5"/>
    <p:sldId id="262" r:id="rId6"/>
    <p:sldId id="272" r:id="rId7"/>
    <p:sldId id="271" r:id="rId8"/>
    <p:sldId id="270" r:id="rId9"/>
    <p:sldId id="269" r:id="rId10"/>
    <p:sldId id="266" r:id="rId11"/>
    <p:sldId id="276" r:id="rId12"/>
    <p:sldId id="277" r:id="rId13"/>
    <p:sldId id="280" r:id="rId14"/>
    <p:sldId id="278" r:id="rId15"/>
    <p:sldId id="279" r:id="rId16"/>
    <p:sldId id="28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955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31-Aug-20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31-Aug-20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31-Aug-20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31-Aug-20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31-Aug-20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31-Aug-20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31-Aug-20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31-Aug-20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31-Aug-20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31-Aug-20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31-Aug-20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31-Aug-20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E:\desktop\PREZENTACIJE SA NETA\abc_flower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4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1676400"/>
            <a:ext cx="7696200" cy="3962400"/>
          </a:xfrm>
        </p:spPr>
        <p:txBody>
          <a:bodyPr rtlCol="0">
            <a:normAutofit fontScale="62500" lnSpcReduction="20000"/>
          </a:bodyPr>
          <a:lstStyle/>
          <a:p>
            <a:r>
              <a:rPr lang="sr-Latn-CS" sz="9600" b="1" dirty="0" smtClean="0">
                <a:solidFill>
                  <a:srgbClr val="7030A0"/>
                </a:solidFill>
              </a:rPr>
              <a:t>ПЛАН НАСТАВЕ И УЧЕЊА У СКЛАДУ СА ПОСЕБНИМ </a:t>
            </a:r>
            <a:r>
              <a:rPr lang="sr-Latn-CS" sz="9600" b="1" dirty="0" smtClean="0">
                <a:solidFill>
                  <a:srgbClr val="7030A0"/>
                </a:solidFill>
              </a:rPr>
              <a:t>ПРОГРАМОМ</a:t>
            </a:r>
            <a:endParaRPr lang="en-US" sz="9600" b="1" dirty="0" smtClean="0">
              <a:solidFill>
                <a:srgbClr val="7030A0"/>
              </a:solidFill>
            </a:endParaRPr>
          </a:p>
          <a:p>
            <a:r>
              <a:rPr lang="sr-Cyrl-RS" sz="9600" b="1" dirty="0" smtClean="0">
                <a:solidFill>
                  <a:srgbClr val="7030A0"/>
                </a:solidFill>
              </a:rPr>
              <a:t>од 1.09.2020.год.</a:t>
            </a:r>
            <a:endParaRPr lang="en-US" sz="96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E:\desktop\PREZENTACIJE SA NETA\abc_flower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1112"/>
            <a:ext cx="9144000" cy="684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" y="228600"/>
            <a:ext cx="8686800" cy="6248400"/>
          </a:xfrm>
        </p:spPr>
        <p:txBody>
          <a:bodyPr rtlCol="0">
            <a:normAutofit fontScale="25000" lnSpcReduction="20000"/>
          </a:bodyPr>
          <a:lstStyle/>
          <a:p>
            <a:pPr algn="l">
              <a:buFontTx/>
              <a:buChar char="-"/>
              <a:defRPr/>
            </a:pPr>
            <a:r>
              <a:rPr lang="sr-Cyrl-RS" sz="5100" b="1" dirty="0" smtClean="0">
                <a:solidFill>
                  <a:srgbClr val="7030A0"/>
                </a:solidFill>
              </a:rPr>
              <a:t> </a:t>
            </a:r>
            <a:r>
              <a:rPr lang="sr-Cyrl-RS" sz="12800" b="1" dirty="0" smtClean="0">
                <a:solidFill>
                  <a:srgbClr val="7030A0"/>
                </a:solidFill>
              </a:rPr>
              <a:t>Када излазиш из учионице носиш маску.</a:t>
            </a:r>
          </a:p>
          <a:p>
            <a:pPr algn="l">
              <a:buFontTx/>
              <a:buChar char="-"/>
              <a:defRPr/>
            </a:pPr>
            <a:endParaRPr lang="sr-Cyrl-RS" sz="12800" b="1" dirty="0" smtClean="0">
              <a:solidFill>
                <a:srgbClr val="7030A0"/>
              </a:solidFill>
            </a:endParaRPr>
          </a:p>
          <a:p>
            <a:pPr algn="l">
              <a:buFontTx/>
              <a:buChar char="-"/>
              <a:defRPr/>
            </a:pPr>
            <a:r>
              <a:rPr lang="sr-Cyrl-RS" sz="12800" b="1" dirty="0" smtClean="0">
                <a:solidFill>
                  <a:srgbClr val="7030A0"/>
                </a:solidFill>
              </a:rPr>
              <a:t>У тоалету водиш рачуна о заузетости  (колико кабина толико ученика у тоалету). </a:t>
            </a:r>
          </a:p>
          <a:p>
            <a:pPr algn="l">
              <a:buFontTx/>
              <a:buChar char="-"/>
              <a:defRPr/>
            </a:pPr>
            <a:endParaRPr lang="sr-Cyrl-RS" sz="12800" b="1" dirty="0" smtClean="0">
              <a:solidFill>
                <a:srgbClr val="7030A0"/>
              </a:solidFill>
            </a:endParaRPr>
          </a:p>
          <a:p>
            <a:pPr algn="l">
              <a:buFontTx/>
              <a:buChar char="-"/>
              <a:defRPr/>
            </a:pPr>
            <a:r>
              <a:rPr lang="sr-Cyrl-RS" sz="12800" b="1" dirty="0" smtClean="0">
                <a:solidFill>
                  <a:srgbClr val="7030A0"/>
                </a:solidFill>
              </a:rPr>
              <a:t>У сваком тоалету има упуство о правилном прању руку.</a:t>
            </a:r>
          </a:p>
          <a:p>
            <a:pPr algn="l">
              <a:buFontTx/>
              <a:buChar char="-"/>
              <a:defRPr/>
            </a:pPr>
            <a:endParaRPr lang="sr-Cyrl-RS" sz="12800" b="1" dirty="0" smtClean="0">
              <a:solidFill>
                <a:srgbClr val="7030A0"/>
              </a:solidFill>
            </a:endParaRPr>
          </a:p>
          <a:p>
            <a:pPr algn="l">
              <a:buFontTx/>
              <a:buChar char="-"/>
              <a:defRPr/>
            </a:pPr>
            <a:r>
              <a:rPr lang="sr-Cyrl-RS" sz="11100" b="1" dirty="0" smtClean="0"/>
              <a:t> </a:t>
            </a:r>
            <a:r>
              <a:rPr lang="sr-Cyrl-RS" sz="12800" b="1" dirty="0" smtClean="0">
                <a:solidFill>
                  <a:srgbClr val="7030A0"/>
                </a:solidFill>
              </a:rPr>
              <a:t>Када се заврши настава, ученик носи маску до изласка из школе.</a:t>
            </a:r>
          </a:p>
          <a:p>
            <a:pPr algn="l">
              <a:buFontTx/>
              <a:buChar char="-"/>
              <a:defRPr/>
            </a:pPr>
            <a:endParaRPr lang="sr-Cyrl-RS" sz="12800" b="1" dirty="0" smtClean="0">
              <a:solidFill>
                <a:srgbClr val="7030A0"/>
              </a:solidFill>
            </a:endParaRPr>
          </a:p>
          <a:p>
            <a:pPr algn="l">
              <a:buFontTx/>
              <a:buChar char="-"/>
              <a:defRPr/>
            </a:pPr>
            <a:r>
              <a:rPr lang="sr-Cyrl-RS" sz="12800" b="1" dirty="0" smtClean="0"/>
              <a:t> </a:t>
            </a:r>
            <a:r>
              <a:rPr lang="sr-Cyrl-RS" sz="12800" b="1" dirty="0" smtClean="0">
                <a:solidFill>
                  <a:srgbClr val="7030A0"/>
                </a:solidFill>
              </a:rPr>
              <a:t>Ученици излазе на излазу број 3 (школско двориште)  поштујући дистанцу.</a:t>
            </a:r>
            <a:endParaRPr lang="en-US" sz="12800" dirty="0" smtClean="0">
              <a:solidFill>
                <a:srgbClr val="7030A0"/>
              </a:solidFill>
            </a:endParaRPr>
          </a:p>
          <a:p>
            <a:pPr algn="l">
              <a:buFontTx/>
              <a:buChar char="-"/>
              <a:defRPr/>
            </a:pPr>
            <a:r>
              <a:rPr lang="sr-Cyrl-RS" sz="11100" b="1" dirty="0" smtClean="0"/>
              <a:t/>
            </a:r>
            <a:br>
              <a:rPr lang="sr-Cyrl-RS" sz="11100" b="1" dirty="0" smtClean="0"/>
            </a:br>
            <a:r>
              <a:rPr lang="sr-Cyrl-RS" sz="11100" b="1" dirty="0" smtClean="0"/>
              <a:t> </a:t>
            </a:r>
            <a:r>
              <a:rPr lang="sr-Cyrl-RS" sz="11100" b="1" dirty="0" smtClean="0">
                <a:solidFill>
                  <a:srgbClr val="7030A0"/>
                </a:solidFill>
              </a:rPr>
              <a:t/>
            </a:r>
            <a:br>
              <a:rPr lang="sr-Cyrl-RS" sz="11100" b="1" dirty="0" smtClean="0">
                <a:solidFill>
                  <a:srgbClr val="7030A0"/>
                </a:solidFill>
              </a:rPr>
            </a:br>
            <a:endParaRPr lang="sr-Cyrl-RS" sz="11100" b="1" dirty="0" smtClean="0">
              <a:solidFill>
                <a:srgbClr val="7030A0"/>
              </a:solidFill>
            </a:endParaRPr>
          </a:p>
          <a:p>
            <a:pPr algn="l">
              <a:buFontTx/>
              <a:buChar char="-"/>
              <a:defRPr/>
            </a:pPr>
            <a:endParaRPr lang="en-US" sz="3500" b="1" dirty="0" smtClean="0">
              <a:solidFill>
                <a:srgbClr val="7030A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20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20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E:\desktop\PREZENTACIJE SA NETA\abc_flower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4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1676400"/>
            <a:ext cx="7696200" cy="3962400"/>
          </a:xfrm>
        </p:spPr>
        <p:txBody>
          <a:bodyPr rtlCol="0">
            <a:normAutofit fontScale="32500" lnSpcReduction="20000"/>
          </a:bodyPr>
          <a:lstStyle/>
          <a:p>
            <a:pPr lvl="0">
              <a:defRPr/>
            </a:pPr>
            <a:r>
              <a:rPr lang="sr-Latn-CS" sz="9600" b="1" u="sng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За ученике</a:t>
            </a:r>
            <a:r>
              <a:rPr lang="sr-Latn-CS" sz="96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: при свакој сумњи на постојање респираторне инфекције,ученику одмах ставити маску и сместити га у просторију за изолацију</a:t>
            </a:r>
            <a:r>
              <a:rPr lang="sr-Cyrl-RS" sz="96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r-Latn-CS" sz="96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и обавестити родитеље.О ученику,у просторији за изолацију до доласка родитеља,потребно је да брине једна особа,користећи маску и рукавице</a:t>
            </a:r>
            <a:r>
              <a:rPr lang="sr-Cyrl-RS" sz="96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.П</a:t>
            </a:r>
            <a:r>
              <a:rPr lang="sr-Latn-CS" sz="96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росторију након одласка ученика,очистити и дезинфиковати.</a:t>
            </a:r>
            <a:endParaRPr lang="en-US" sz="9600" dirty="0" smtClean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9600" b="1" i="1" dirty="0" smtClean="0"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E:\desktop\PREZENTACIJE SA NETA\abc_flower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4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228600"/>
            <a:ext cx="8001000" cy="6248400"/>
          </a:xfrm>
        </p:spPr>
        <p:txBody>
          <a:bodyPr rtlCol="0">
            <a:normAutofit fontScale="32500" lnSpcReduction="20000"/>
          </a:bodyPr>
          <a:lstStyle/>
          <a:p>
            <a:r>
              <a:rPr lang="sr-Cyrl-CS" sz="9600" b="1" u="sng" dirty="0" smtClean="0">
                <a:solidFill>
                  <a:schemeClr val="tx1"/>
                </a:solidFill>
              </a:rPr>
              <a:t>Извод из Правилника о школском календару за школску 20</a:t>
            </a:r>
            <a:r>
              <a:rPr lang="en-US" sz="9600" b="1" u="sng" dirty="0" smtClean="0">
                <a:solidFill>
                  <a:schemeClr val="tx1"/>
                </a:solidFill>
              </a:rPr>
              <a:t>20</a:t>
            </a:r>
            <a:r>
              <a:rPr lang="sr-Cyrl-CS" sz="9600" b="1" u="sng" dirty="0" smtClean="0">
                <a:solidFill>
                  <a:schemeClr val="tx1"/>
                </a:solidFill>
              </a:rPr>
              <a:t>./20</a:t>
            </a:r>
            <a:r>
              <a:rPr lang="en-US" sz="9600" b="1" u="sng" dirty="0" smtClean="0">
                <a:solidFill>
                  <a:schemeClr val="tx1"/>
                </a:solidFill>
              </a:rPr>
              <a:t>2</a:t>
            </a:r>
            <a:r>
              <a:rPr lang="sr-Cyrl-CS" sz="9600" b="1" u="sng" dirty="0" smtClean="0">
                <a:solidFill>
                  <a:schemeClr val="tx1"/>
                </a:solidFill>
              </a:rPr>
              <a:t>1.год.</a:t>
            </a:r>
            <a:endParaRPr lang="en-US" sz="9600" dirty="0" smtClean="0">
              <a:solidFill>
                <a:schemeClr val="tx1"/>
              </a:solidFill>
            </a:endParaRPr>
          </a:p>
          <a:p>
            <a:r>
              <a:rPr lang="ru-RU" sz="9600" dirty="0" smtClean="0">
                <a:solidFill>
                  <a:schemeClr val="tx1"/>
                </a:solidFill>
              </a:rPr>
              <a:t>Настава и други облици образовно - васпитног рада у основној школи</a:t>
            </a:r>
            <a:r>
              <a:rPr lang="sr-Cyrl-CS" sz="9600" dirty="0" smtClean="0">
                <a:solidFill>
                  <a:schemeClr val="tx1"/>
                </a:solidFill>
              </a:rPr>
              <a:t> се</a:t>
            </a:r>
            <a:r>
              <a:rPr lang="ru-RU" sz="9600" dirty="0" smtClean="0">
                <a:solidFill>
                  <a:schemeClr val="tx1"/>
                </a:solidFill>
              </a:rPr>
              <a:t> остварују у току два полугодишта.</a:t>
            </a:r>
            <a:endParaRPr lang="en-US" sz="9600" dirty="0" smtClean="0">
              <a:solidFill>
                <a:schemeClr val="tx1"/>
              </a:solidFill>
            </a:endParaRPr>
          </a:p>
          <a:p>
            <a:r>
              <a:rPr lang="sr-Cyrl-CS" sz="9600" u="sng" dirty="0" smtClean="0">
                <a:solidFill>
                  <a:schemeClr val="tx1"/>
                </a:solidFill>
              </a:rPr>
              <a:t>Прво полугодиште</a:t>
            </a:r>
            <a:r>
              <a:rPr lang="sr-Cyrl-CS" sz="9600" dirty="0" smtClean="0">
                <a:solidFill>
                  <a:schemeClr val="tx1"/>
                </a:solidFill>
              </a:rPr>
              <a:t> почиње </a:t>
            </a:r>
            <a:r>
              <a:rPr lang="sr-Latn-CS" sz="9600" dirty="0" smtClean="0">
                <a:solidFill>
                  <a:schemeClr val="tx1"/>
                </a:solidFill>
              </a:rPr>
              <a:t>1</a:t>
            </a:r>
            <a:r>
              <a:rPr lang="sr-Cyrl-CS" sz="9600" dirty="0" smtClean="0">
                <a:solidFill>
                  <a:schemeClr val="tx1"/>
                </a:solidFill>
              </a:rPr>
              <a:t>. септембра</a:t>
            </a:r>
            <a:r>
              <a:rPr lang="ru-RU" sz="9600" dirty="0" smtClean="0">
                <a:solidFill>
                  <a:schemeClr val="tx1"/>
                </a:solidFill>
              </a:rPr>
              <a:t> 2020. године</a:t>
            </a:r>
            <a:r>
              <a:rPr lang="sr-Cyrl-CS" sz="9600" dirty="0" smtClean="0">
                <a:solidFill>
                  <a:schemeClr val="tx1"/>
                </a:solidFill>
              </a:rPr>
              <a:t>, а завршава се  23. децембра 2020. године. У првом полугодишту има </a:t>
            </a:r>
            <a:r>
              <a:rPr lang="ru-RU" sz="9600" dirty="0" smtClean="0">
                <a:solidFill>
                  <a:schemeClr val="tx1"/>
                </a:solidFill>
              </a:rPr>
              <a:t>81</a:t>
            </a:r>
            <a:r>
              <a:rPr lang="sr-Cyrl-CS" sz="9600" dirty="0" smtClean="0">
                <a:solidFill>
                  <a:schemeClr val="tx1"/>
                </a:solidFill>
              </a:rPr>
              <a:t> наставни дан.</a:t>
            </a:r>
            <a:endParaRPr lang="en-US" sz="9600" dirty="0" smtClean="0">
              <a:solidFill>
                <a:schemeClr val="tx1"/>
              </a:solidFill>
            </a:endParaRPr>
          </a:p>
          <a:p>
            <a:r>
              <a:rPr lang="sr-Cyrl-CS" sz="9600" u="sng" dirty="0" smtClean="0">
                <a:solidFill>
                  <a:schemeClr val="tx1"/>
                </a:solidFill>
              </a:rPr>
              <a:t>Д</a:t>
            </a:r>
            <a:r>
              <a:rPr lang="ru-RU" sz="9600" u="sng" dirty="0" smtClean="0">
                <a:solidFill>
                  <a:schemeClr val="tx1"/>
                </a:solidFill>
              </a:rPr>
              <a:t>руго полугодиште</a:t>
            </a:r>
            <a:r>
              <a:rPr lang="ru-RU" sz="9600" dirty="0" smtClean="0">
                <a:solidFill>
                  <a:schemeClr val="tx1"/>
                </a:solidFill>
              </a:rPr>
              <a:t> почиње 18. јануара 2021. године и завршава се 18. јуна 2021. године</a:t>
            </a:r>
            <a:r>
              <a:rPr lang="sr-Cyrl-CS" sz="9600" dirty="0" smtClean="0">
                <a:solidFill>
                  <a:schemeClr val="tx1"/>
                </a:solidFill>
              </a:rPr>
              <a:t> и има 99 наставн</a:t>
            </a:r>
            <a:r>
              <a:rPr lang="en-US" sz="9600" dirty="0" err="1" smtClean="0">
                <a:solidFill>
                  <a:schemeClr val="tx1"/>
                </a:solidFill>
              </a:rPr>
              <a:t>их</a:t>
            </a:r>
            <a:r>
              <a:rPr lang="sr-Cyrl-CS" sz="9600" dirty="0" smtClean="0">
                <a:solidFill>
                  <a:schemeClr val="tx1"/>
                </a:solidFill>
              </a:rPr>
              <a:t> дана.</a:t>
            </a:r>
          </a:p>
          <a:p>
            <a:endParaRPr lang="en-US" sz="9600" dirty="0" smtClean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9600" b="1" i="1" dirty="0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ransition spd="slow"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30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30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E:\desktop\PREZENTACIJE SA NETA\abc_flower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4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228600"/>
            <a:ext cx="7696200" cy="6172200"/>
          </a:xfrm>
        </p:spPr>
        <p:txBody>
          <a:bodyPr rtlCol="0">
            <a:normAutofit fontScale="32500" lnSpcReduction="20000"/>
          </a:bodyPr>
          <a:lstStyle/>
          <a:p>
            <a:r>
              <a:rPr lang="ru-RU" sz="9600" dirty="0" smtClean="0">
                <a:solidFill>
                  <a:schemeClr val="tx1"/>
                </a:solidFill>
              </a:rPr>
              <a:t>У току школске године ученици имају</a:t>
            </a:r>
            <a:r>
              <a:rPr lang="sr-Cyrl-CS" sz="9600" dirty="0" smtClean="0">
                <a:solidFill>
                  <a:schemeClr val="tx1"/>
                </a:solidFill>
              </a:rPr>
              <a:t>  </a:t>
            </a:r>
            <a:r>
              <a:rPr lang="ru-RU" sz="9600" dirty="0" smtClean="0">
                <a:solidFill>
                  <a:schemeClr val="tx1"/>
                </a:solidFill>
              </a:rPr>
              <a:t>зимски, пролећни и летњи распуст.</a:t>
            </a:r>
            <a:endParaRPr lang="en-US" sz="9600" dirty="0" smtClean="0">
              <a:solidFill>
                <a:schemeClr val="tx1"/>
              </a:solidFill>
            </a:endParaRPr>
          </a:p>
          <a:p>
            <a:r>
              <a:rPr lang="sr-Cyrl-CS" sz="9600" dirty="0" smtClean="0">
                <a:solidFill>
                  <a:schemeClr val="tx1"/>
                </a:solidFill>
              </a:rPr>
              <a:t>З</a:t>
            </a:r>
            <a:r>
              <a:rPr lang="ru-RU" sz="9600" dirty="0" smtClean="0">
                <a:solidFill>
                  <a:schemeClr val="tx1"/>
                </a:solidFill>
              </a:rPr>
              <a:t>имски распуст почиње </a:t>
            </a:r>
            <a:r>
              <a:rPr lang="sr-Cyrl-CS" sz="9600" dirty="0" smtClean="0">
                <a:solidFill>
                  <a:schemeClr val="tx1"/>
                </a:solidFill>
              </a:rPr>
              <a:t> 24. децембра 2020. године, а завршава се 15. јануара 2021. године. </a:t>
            </a:r>
            <a:r>
              <a:rPr lang="ru-RU" sz="9600" dirty="0" smtClean="0">
                <a:solidFill>
                  <a:schemeClr val="tx1"/>
                </a:solidFill>
              </a:rPr>
              <a:t>Пролећни распуст се саст5оји из два дела: Први део </a:t>
            </a:r>
            <a:r>
              <a:rPr lang="sr-Cyrl-CS" sz="9600" dirty="0" smtClean="0">
                <a:solidFill>
                  <a:schemeClr val="tx1"/>
                </a:solidFill>
              </a:rPr>
              <a:t>почиње 02</a:t>
            </a:r>
            <a:r>
              <a:rPr lang="ru-RU" sz="9600" dirty="0" smtClean="0">
                <a:solidFill>
                  <a:schemeClr val="tx1"/>
                </a:solidFill>
              </a:rPr>
              <a:t>. априла 2021. године,</a:t>
            </a:r>
            <a:r>
              <a:rPr lang="sr-Cyrl-CS" sz="9600" dirty="0" smtClean="0">
                <a:solidFill>
                  <a:schemeClr val="tx1"/>
                </a:solidFill>
              </a:rPr>
              <a:t> а завршава се 5. априла 2021. године.</a:t>
            </a:r>
            <a:r>
              <a:rPr lang="ru-RU" sz="9600" dirty="0" smtClean="0">
                <a:solidFill>
                  <a:schemeClr val="tx1"/>
                </a:solidFill>
              </a:rPr>
              <a:t> Други део почиње 30. априла 2021. год., а заршава се 07. маја 2021.год.</a:t>
            </a:r>
            <a:endParaRPr lang="en-US" sz="9600" dirty="0" smtClean="0">
              <a:solidFill>
                <a:schemeClr val="tx1"/>
              </a:solidFill>
            </a:endParaRPr>
          </a:p>
          <a:p>
            <a:r>
              <a:rPr lang="ru-RU" sz="9600" dirty="0" smtClean="0">
                <a:solidFill>
                  <a:schemeClr val="tx1"/>
                </a:solidFill>
              </a:rPr>
              <a:t>За ученике од првог до седмог</a:t>
            </a:r>
            <a:r>
              <a:rPr lang="sr-Cyrl-CS" sz="9600" dirty="0" smtClean="0">
                <a:solidFill>
                  <a:schemeClr val="tx1"/>
                </a:solidFill>
              </a:rPr>
              <a:t> разреда</a:t>
            </a:r>
            <a:r>
              <a:rPr lang="sr-Latn-CS" sz="9600" dirty="0" smtClean="0">
                <a:solidFill>
                  <a:schemeClr val="tx1"/>
                </a:solidFill>
              </a:rPr>
              <a:t>, </a:t>
            </a:r>
            <a:r>
              <a:rPr lang="sr-Cyrl-CS" sz="9600" dirty="0" smtClean="0">
                <a:solidFill>
                  <a:schemeClr val="tx1"/>
                </a:solidFill>
              </a:rPr>
              <a:t>л</a:t>
            </a:r>
            <a:r>
              <a:rPr lang="ru-RU" sz="9600" dirty="0" smtClean="0">
                <a:solidFill>
                  <a:schemeClr val="tx1"/>
                </a:solidFill>
              </a:rPr>
              <a:t>етњи распуст почиње 21. јуна 2021, а завршава се у четвртак, 31. августа 2021. године.</a:t>
            </a:r>
            <a:endParaRPr lang="en-US" sz="9600" dirty="0" smtClean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9600" b="1" i="1" dirty="0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3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0" dur="3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3" dur="3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E:\desktop\PREZENTACIJE SA NETA\abc_flower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4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381000"/>
            <a:ext cx="7696200" cy="5638800"/>
          </a:xfrm>
        </p:spPr>
        <p:txBody>
          <a:bodyPr rtlCol="0">
            <a:normAutofit fontScale="32500" lnSpcReduction="20000"/>
          </a:bodyPr>
          <a:lstStyle/>
          <a:p>
            <a:r>
              <a:rPr lang="ru-RU" sz="9600" dirty="0" smtClean="0">
                <a:solidFill>
                  <a:schemeClr val="tx1"/>
                </a:solidFill>
              </a:rPr>
              <a:t>У школи се празнују</a:t>
            </a:r>
            <a:r>
              <a:rPr lang="sr-Cyrl-CS" sz="9600" dirty="0" smtClean="0">
                <a:solidFill>
                  <a:schemeClr val="tx1"/>
                </a:solidFill>
              </a:rPr>
              <a:t> државни и верски празници у складу са Законом о државним и другим празницима у Републици Србији („Службени гласник РС“ број 43/01, 101/07 и 92/11)</a:t>
            </a:r>
            <a:r>
              <a:rPr lang="ru-RU" sz="9600" dirty="0" smtClean="0">
                <a:solidFill>
                  <a:schemeClr val="tx1"/>
                </a:solidFill>
              </a:rPr>
              <a:t>.</a:t>
            </a:r>
            <a:endParaRPr lang="en-US" sz="9600" dirty="0" smtClean="0">
              <a:solidFill>
                <a:schemeClr val="tx1"/>
              </a:solidFill>
            </a:endParaRPr>
          </a:p>
          <a:p>
            <a:r>
              <a:rPr lang="sr-Cyrl-CS" sz="9600" dirty="0" smtClean="0">
                <a:solidFill>
                  <a:schemeClr val="tx1"/>
                </a:solidFill>
              </a:rPr>
              <a:t>У школи се обележава:</a:t>
            </a:r>
            <a:endParaRPr lang="en-US" sz="9600" dirty="0" smtClean="0">
              <a:solidFill>
                <a:schemeClr val="tx1"/>
              </a:solidFill>
            </a:endParaRPr>
          </a:p>
          <a:p>
            <a:r>
              <a:rPr lang="sr-Cyrl-CS" sz="9600" dirty="0" smtClean="0">
                <a:solidFill>
                  <a:schemeClr val="tx1"/>
                </a:solidFill>
              </a:rPr>
              <a:t>- Дан сећања на српске жртве у Другом светском рату - 21. октобар 2021. године и наставни је дан </a:t>
            </a:r>
            <a:endParaRPr lang="en-US" sz="9600" dirty="0" smtClean="0">
              <a:solidFill>
                <a:schemeClr val="tx1"/>
              </a:solidFill>
            </a:endParaRPr>
          </a:p>
          <a:p>
            <a:r>
              <a:rPr lang="sr-Cyrl-CS" sz="9600" dirty="0" smtClean="0">
                <a:solidFill>
                  <a:schemeClr val="tx1"/>
                </a:solidFill>
              </a:rPr>
              <a:t>- Дан примирја у Првом светском рату - 11. новембар 2021. године нерадни је и ненаставни дан</a:t>
            </a:r>
            <a:endParaRPr lang="en-US" sz="9600" dirty="0" smtClean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9600" b="1" i="1" dirty="0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3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3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3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3000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E:\desktop\PREZENTACIJE SA NETA\abc_flower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4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" y="304800"/>
            <a:ext cx="8686800" cy="6248400"/>
          </a:xfrm>
        </p:spPr>
        <p:txBody>
          <a:bodyPr rtlCol="0">
            <a:normAutofit fontScale="40000" lnSpcReduction="20000"/>
          </a:bodyPr>
          <a:lstStyle/>
          <a:p>
            <a:r>
              <a:rPr lang="sr-Cyrl-CS" sz="9600" dirty="0" smtClean="0">
                <a:solidFill>
                  <a:schemeClr val="tx1"/>
                </a:solidFill>
              </a:rPr>
              <a:t>- Празник рада, - 1. и 2. мај 2021. године, као нерадни и ненаставни дан</a:t>
            </a:r>
            <a:endParaRPr lang="en-US" sz="9600" dirty="0" smtClean="0">
              <a:solidFill>
                <a:schemeClr val="tx1"/>
              </a:solidFill>
            </a:endParaRPr>
          </a:p>
          <a:p>
            <a:r>
              <a:rPr lang="sr-Cyrl-CS" sz="9600" dirty="0" smtClean="0">
                <a:solidFill>
                  <a:schemeClr val="tx1"/>
                </a:solidFill>
              </a:rPr>
              <a:t>- Дан победе -  9. маја 2021. године, као радни и наставни </a:t>
            </a:r>
            <a:endParaRPr lang="en-US" sz="9600" dirty="0" smtClean="0">
              <a:solidFill>
                <a:schemeClr val="tx1"/>
              </a:solidFill>
            </a:endParaRPr>
          </a:p>
          <a:p>
            <a:r>
              <a:rPr lang="sr-Cyrl-CS" sz="9600" dirty="0" smtClean="0">
                <a:solidFill>
                  <a:schemeClr val="tx1"/>
                </a:solidFill>
              </a:rPr>
              <a:t>- Видовдан-спомен на Косовску битку - 28. јуна 2021. године и радни је дан.</a:t>
            </a:r>
            <a:endParaRPr lang="en-US" sz="9600" dirty="0" smtClean="0">
              <a:solidFill>
                <a:schemeClr val="tx1"/>
              </a:solidFill>
            </a:endParaRPr>
          </a:p>
          <a:p>
            <a:r>
              <a:rPr lang="sr-Cyrl-CS" sz="9600" dirty="0" smtClean="0">
                <a:solidFill>
                  <a:schemeClr val="tx1"/>
                </a:solidFill>
              </a:rPr>
              <a:t>У школама се обележава и Дан просветних радника - 8. новембра 2020. године.</a:t>
            </a:r>
            <a:endParaRPr lang="en-US" sz="9600" dirty="0" smtClean="0">
              <a:solidFill>
                <a:schemeClr val="tx1"/>
              </a:solidFill>
            </a:endParaRPr>
          </a:p>
          <a:p>
            <a:r>
              <a:rPr lang="ru-RU" sz="9600" dirty="0" smtClean="0">
                <a:solidFill>
                  <a:schemeClr val="tx1"/>
                </a:solidFill>
              </a:rPr>
              <a:t>Ученици </a:t>
            </a:r>
            <a:r>
              <a:rPr lang="sr-Cyrl-CS" sz="9600" dirty="0" smtClean="0">
                <a:solidFill>
                  <a:schemeClr val="tx1"/>
                </a:solidFill>
              </a:rPr>
              <a:t>и запослени у школи </a:t>
            </a:r>
            <a:r>
              <a:rPr lang="ru-RU" sz="9600" dirty="0" smtClean="0">
                <a:solidFill>
                  <a:schemeClr val="tx1"/>
                </a:solidFill>
              </a:rPr>
              <a:t>имају право да </a:t>
            </a:r>
            <a:r>
              <a:rPr lang="sr-Cyrl-CS" sz="9600" dirty="0" smtClean="0">
                <a:solidFill>
                  <a:schemeClr val="tx1"/>
                </a:solidFill>
              </a:rPr>
              <a:t>не похађају наставу, односно да не раде на први дан крсне славе.</a:t>
            </a:r>
            <a:endParaRPr lang="en-US" sz="9600" dirty="0" smtClean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9600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600" decel="100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600" decel="100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00" decel="100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00" decel="100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600" decel="100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600" decel="100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00" decel="100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00" decel="100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600" decel="100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600" decel="100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00" decel="100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00" decel="100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600" decel="100000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600" decel="1000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00" decel="1000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00" decel="1000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600" decel="100000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600" decel="100000" fill="hold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00" decel="100000" fill="hold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00" decel="100000" fill="hold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E:\desktop\PREZENTACIJE SA NETA\abc_flower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4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" y="304800"/>
            <a:ext cx="8686800" cy="62484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sr-Cyrl-RS" sz="9600" b="1" dirty="0" smtClean="0">
                <a:solidFill>
                  <a:srgbClr val="7030A0"/>
                </a:solidFill>
              </a:rPr>
              <a:t>ХВАЛА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sr-Cyrl-RS" sz="9600" b="1" dirty="0" smtClean="0">
                <a:solidFill>
                  <a:srgbClr val="7030A0"/>
                </a:solidFill>
              </a:rPr>
              <a:t>НА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sr-Cyrl-RS" sz="9600" b="1" dirty="0" smtClean="0">
                <a:solidFill>
                  <a:srgbClr val="7030A0"/>
                </a:solidFill>
              </a:rPr>
              <a:t>ПАЖЊИ!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sr-Cyrl-RS" b="1" smtClean="0">
                <a:solidFill>
                  <a:srgbClr val="7030A0"/>
                </a:solidFill>
              </a:rPr>
              <a:t>Стојанка Коларски, учитељ</a:t>
            </a:r>
            <a:endParaRPr lang="en-US" b="1" dirty="0" smtClean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E:\desktop\PREZENTACIJE SA NETA\abc_flower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4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762000" y="228600"/>
            <a:ext cx="8077200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CS" sz="3200" dirty="0" smtClean="0">
                <a:solidFill>
                  <a:srgbClr val="002060"/>
                </a:solidFill>
              </a:rPr>
              <a:t>На основу Стручног упутства Министарства </a:t>
            </a:r>
            <a:r>
              <a:rPr lang="sr-Cyrl-RS" sz="3200" dirty="0" smtClean="0">
                <a:solidFill>
                  <a:srgbClr val="002060"/>
                </a:solidFill>
              </a:rPr>
              <a:t>  </a:t>
            </a:r>
            <a:r>
              <a:rPr lang="sr-Latn-CS" sz="3200" dirty="0" smtClean="0">
                <a:solidFill>
                  <a:srgbClr val="002060"/>
                </a:solidFill>
              </a:rPr>
              <a:t>просвете</a:t>
            </a:r>
            <a:r>
              <a:rPr lang="sr-Cyrl-RS" sz="3200" dirty="0" smtClean="0">
                <a:solidFill>
                  <a:srgbClr val="002060"/>
                </a:solidFill>
              </a:rPr>
              <a:t>,</a:t>
            </a:r>
            <a:r>
              <a:rPr lang="sr-Latn-CS" sz="3200" dirty="0" smtClean="0">
                <a:solidFill>
                  <a:srgbClr val="002060"/>
                </a:solidFill>
              </a:rPr>
              <a:t>просторних услова,наставног рес</a:t>
            </a:r>
            <a:r>
              <a:rPr lang="sr-Cyrl-RS" sz="3200" dirty="0" smtClean="0">
                <a:solidFill>
                  <a:srgbClr val="002060"/>
                </a:solidFill>
              </a:rPr>
              <a:t>у</a:t>
            </a:r>
            <a:r>
              <a:rPr lang="sr-Latn-CS" sz="3200" dirty="0" smtClean="0">
                <a:solidFill>
                  <a:srgbClr val="002060"/>
                </a:solidFill>
              </a:rPr>
              <a:t>рса,изјашњавања родитеља,Педагошки колегијум и Тим за обезбеђивање квалитета и развој установе,сачинили су оперативни план организације и реализације</a:t>
            </a:r>
            <a:r>
              <a:rPr lang="sr-Cyrl-RS" sz="3200" dirty="0" smtClean="0">
                <a:solidFill>
                  <a:srgbClr val="002060"/>
                </a:solidFill>
              </a:rPr>
              <a:t> </a:t>
            </a:r>
            <a:r>
              <a:rPr lang="sr-Latn-CS" sz="3200" dirty="0" smtClean="0">
                <a:solidFill>
                  <a:srgbClr val="002060"/>
                </a:solidFill>
              </a:rPr>
              <a:t>наставе.</a:t>
            </a:r>
            <a:endParaRPr lang="en-US" sz="3200" dirty="0" smtClean="0">
              <a:solidFill>
                <a:srgbClr val="002060"/>
              </a:solidFill>
            </a:endParaRPr>
          </a:p>
          <a:p>
            <a:endParaRPr lang="sr-Cyrl-RS" sz="3200" dirty="0" smtClean="0">
              <a:solidFill>
                <a:srgbClr val="002060"/>
              </a:solidFill>
            </a:endParaRPr>
          </a:p>
          <a:p>
            <a:r>
              <a:rPr lang="sr-Latn-CS" sz="3200" dirty="0" smtClean="0">
                <a:solidFill>
                  <a:srgbClr val="002060"/>
                </a:solidFill>
              </a:rPr>
              <a:t>Полазиште у припреми била је анализа изјашњавања родитеља.</a:t>
            </a:r>
            <a:endParaRPr lang="en-US" sz="3200" dirty="0" smtClean="0">
              <a:solidFill>
                <a:srgbClr val="002060"/>
              </a:solidFill>
            </a:endParaRPr>
          </a:p>
          <a:p>
            <a:r>
              <a:rPr lang="sr-Cyrl-RS" sz="3200" dirty="0" smtClean="0">
                <a:solidFill>
                  <a:srgbClr val="002060"/>
                </a:solidFill>
              </a:rPr>
              <a:t>У нашем разреду ви сте се изјаснили</a:t>
            </a:r>
            <a:r>
              <a:rPr lang="sr-Latn-CS" sz="3200" dirty="0" smtClean="0">
                <a:solidFill>
                  <a:srgbClr val="002060"/>
                </a:solidFill>
              </a:rPr>
              <a:t> за образовно-васпитни рад у школи кроз непосредан рад и наставом на даљину.</a:t>
            </a:r>
            <a:endParaRPr lang="sr-Cyrl-RS" sz="3200" dirty="0" smtClean="0">
              <a:solidFill>
                <a:srgbClr val="002060"/>
              </a:solidFill>
            </a:endParaRPr>
          </a:p>
          <a:p>
            <a:endParaRPr lang="sr-Cyrl-RS" sz="3200" dirty="0" smtClean="0"/>
          </a:p>
          <a:p>
            <a:r>
              <a:rPr lang="sr-Cyrl-RS" sz="3200" dirty="0" smtClean="0"/>
              <a:t> </a:t>
            </a: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E:\desktop\PREZENTACIJE SA NETA\abc_flower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4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381000"/>
            <a:ext cx="7696200" cy="5257800"/>
          </a:xfrm>
        </p:spPr>
        <p:txBody>
          <a:bodyPr rtlCol="0">
            <a:normAutofit fontScale="32500" lnSpcReduction="20000"/>
          </a:bodyPr>
          <a:lstStyle/>
          <a:p>
            <a:pPr>
              <a:defRPr/>
            </a:pPr>
            <a:r>
              <a:rPr lang="sr-Latn-CS" sz="13500" dirty="0" smtClean="0">
                <a:solidFill>
                  <a:srgbClr val="002060"/>
                </a:solidFill>
              </a:rPr>
              <a:t>У складу са Стручним упутством Министарства просвете,науке и технолошког развоја одлучено је да се настава реализује по основном моделу.Одељења која имају више од 18 ученика долазиће у школу подељена у две групе</a:t>
            </a:r>
            <a:r>
              <a:rPr lang="sr-Cyrl-RS" sz="13500" dirty="0" smtClean="0">
                <a:solidFill>
                  <a:srgbClr val="002060"/>
                </a:solidFill>
              </a:rPr>
              <a:t>.</a:t>
            </a:r>
            <a:endParaRPr lang="en-US" sz="13500" dirty="0" smtClean="0">
              <a:solidFill>
                <a:srgbClr val="00206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9600" b="1" i="1" dirty="0" smtClean="0"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E:\desktop\PREZENTACIJE SA NETA\abc_flower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4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304800"/>
            <a:ext cx="7696200" cy="6248400"/>
          </a:xfrm>
        </p:spPr>
        <p:txBody>
          <a:bodyPr rtlCol="0">
            <a:normAutofit fontScale="47500" lnSpcReduction="20000"/>
          </a:bodyPr>
          <a:lstStyle/>
          <a:p>
            <a:pPr>
              <a:defRPr/>
            </a:pPr>
            <a:r>
              <a:rPr lang="sr-Latn-CS" sz="9600" dirty="0" smtClean="0">
                <a:solidFill>
                  <a:srgbClr val="002060"/>
                </a:solidFill>
              </a:rPr>
              <a:t>За ученике првог </a:t>
            </a:r>
            <a:r>
              <a:rPr lang="sr-Cyrl-RS" sz="9600" dirty="0" smtClean="0">
                <a:solidFill>
                  <a:srgbClr val="002060"/>
                </a:solidFill>
              </a:rPr>
              <a:t>разреда</a:t>
            </a:r>
            <a:r>
              <a:rPr lang="sr-Latn-CS" sz="9600" dirty="0" smtClean="0">
                <a:solidFill>
                  <a:srgbClr val="002060"/>
                </a:solidFill>
              </a:rPr>
              <a:t> настава се организује свакодневно у школи кроз непосредан образовно-васпитни рад.</a:t>
            </a:r>
            <a:endParaRPr lang="sr-Cyrl-RS" sz="9600" dirty="0" smtClean="0">
              <a:solidFill>
                <a:srgbClr val="002060"/>
              </a:solidFill>
            </a:endParaRPr>
          </a:p>
          <a:p>
            <a:pPr>
              <a:defRPr/>
            </a:pPr>
            <a:r>
              <a:rPr lang="sr-Latn-CS" sz="9300" dirty="0" smtClean="0">
                <a:solidFill>
                  <a:srgbClr val="002060"/>
                </a:solidFill>
              </a:rPr>
              <a:t>Изборни програми/предмети и други облици образовно-васпитног рада реализоваће се кроз непосредан рад у школи и путем наставе на даљину, путем Гугл учионице.</a:t>
            </a:r>
            <a:endParaRPr lang="en-US" sz="9300" dirty="0" smtClean="0">
              <a:solidFill>
                <a:srgbClr val="002060"/>
              </a:solidFill>
            </a:endParaRPr>
          </a:p>
          <a:p>
            <a:pPr>
              <a:defRPr/>
            </a:pPr>
            <a:endParaRPr lang="sr-Cyrl-RS" sz="9600" dirty="0" smtClean="0">
              <a:solidFill>
                <a:srgbClr val="002060"/>
              </a:solidFill>
            </a:endParaRPr>
          </a:p>
          <a:p>
            <a:pPr>
              <a:defRPr/>
            </a:pPr>
            <a:endParaRPr lang="en-US" sz="9600" dirty="0" smtClean="0">
              <a:solidFill>
                <a:srgbClr val="00206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9600" b="1" i="1" dirty="0" smtClean="0"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3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E:\desktop\PREZENTACIJE SA NETA\abc_flower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4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381000"/>
            <a:ext cx="7696200" cy="5257800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en-US" sz="3600" dirty="0" smtClean="0">
                <a:solidFill>
                  <a:srgbClr val="002060"/>
                </a:solidFill>
              </a:rPr>
              <a:t/>
            </a:r>
            <a:br>
              <a:rPr lang="en-US" sz="3600" dirty="0" smtClean="0">
                <a:solidFill>
                  <a:srgbClr val="002060"/>
                </a:solidFill>
              </a:rPr>
            </a:br>
            <a:r>
              <a:rPr lang="sr-Latn-CS" sz="3600" dirty="0" smtClean="0">
                <a:solidFill>
                  <a:srgbClr val="002060"/>
                </a:solidFill>
              </a:rPr>
              <a:t>За ученике првог циклуса ,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sr-Cyrl-RS" sz="3600" dirty="0" smtClean="0">
                <a:solidFill>
                  <a:srgbClr val="002060"/>
                </a:solidFill>
              </a:rPr>
              <a:t>н</a:t>
            </a:r>
            <a:r>
              <a:rPr lang="en-US" sz="3600" dirty="0" err="1" smtClean="0">
                <a:solidFill>
                  <a:srgbClr val="002060"/>
                </a:solidFill>
              </a:rPr>
              <a:t>астава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се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организује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тако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да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ученици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долазе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сваког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дана</a:t>
            </a:r>
            <a:r>
              <a:rPr lang="en-US" sz="3600" b="1" dirty="0" smtClean="0">
                <a:solidFill>
                  <a:srgbClr val="002060"/>
                </a:solidFill>
              </a:rPr>
              <a:t>. </a:t>
            </a:r>
            <a:r>
              <a:rPr lang="en-US" sz="3600" dirty="0" err="1" smtClean="0">
                <a:solidFill>
                  <a:srgbClr val="002060"/>
                </a:solidFill>
              </a:rPr>
              <a:t>Обе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групе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раде</a:t>
            </a:r>
            <a:r>
              <a:rPr lang="en-US" sz="3600" dirty="0" smtClean="0">
                <a:solidFill>
                  <a:srgbClr val="002060"/>
                </a:solidFill>
              </a:rPr>
              <a:t> у </a:t>
            </a:r>
            <a:r>
              <a:rPr lang="en-US" sz="3600" dirty="0" err="1" smtClean="0">
                <a:solidFill>
                  <a:srgbClr val="002060"/>
                </a:solidFill>
              </a:rPr>
              <a:t>истом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саставу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сваке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недеље</a:t>
            </a:r>
            <a:r>
              <a:rPr lang="en-US" sz="3600" dirty="0" smtClean="0">
                <a:solidFill>
                  <a:srgbClr val="002060"/>
                </a:solidFill>
              </a:rPr>
              <a:t> - </a:t>
            </a:r>
            <a:r>
              <a:rPr lang="en-US" sz="3600" dirty="0" err="1" smtClean="0">
                <a:solidFill>
                  <a:srgbClr val="002060"/>
                </a:solidFill>
              </a:rPr>
              <a:t>група</a:t>
            </a:r>
            <a:r>
              <a:rPr lang="en-US" sz="3600" dirty="0" smtClean="0">
                <a:solidFill>
                  <a:srgbClr val="002060"/>
                </a:solidFill>
              </a:rPr>
              <a:t> А и </a:t>
            </a:r>
            <a:r>
              <a:rPr lang="en-US" sz="3600" dirty="0" err="1" smtClean="0">
                <a:solidFill>
                  <a:srgbClr val="002060"/>
                </a:solidFill>
              </a:rPr>
              <a:t>група</a:t>
            </a:r>
            <a:r>
              <a:rPr lang="en-US" sz="3600" dirty="0" smtClean="0">
                <a:solidFill>
                  <a:srgbClr val="002060"/>
                </a:solidFill>
              </a:rPr>
              <a:t> Б, </a:t>
            </a:r>
            <a:r>
              <a:rPr lang="en-US" sz="3600" dirty="0" err="1" smtClean="0">
                <a:solidFill>
                  <a:srgbClr val="002060"/>
                </a:solidFill>
              </a:rPr>
              <a:t>при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чему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се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почетак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наставе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за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групу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мења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на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недељном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нивоу</a:t>
            </a:r>
            <a:r>
              <a:rPr lang="en-US" sz="3600" dirty="0" smtClean="0">
                <a:solidFill>
                  <a:srgbClr val="002060"/>
                </a:solidFill>
              </a:rPr>
              <a:t> (</a:t>
            </a:r>
            <a:r>
              <a:rPr lang="en-US" sz="3600" dirty="0" err="1" smtClean="0">
                <a:solidFill>
                  <a:srgbClr val="002060"/>
                </a:solidFill>
              </a:rPr>
              <a:t>једне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недеље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група</a:t>
            </a:r>
            <a:r>
              <a:rPr lang="en-US" sz="3600" dirty="0" smtClean="0">
                <a:solidFill>
                  <a:srgbClr val="002060"/>
                </a:solidFill>
              </a:rPr>
              <a:t> А </a:t>
            </a:r>
            <a:r>
              <a:rPr lang="en-US" sz="3600" dirty="0" err="1" smtClean="0">
                <a:solidFill>
                  <a:srgbClr val="002060"/>
                </a:solidFill>
              </a:rPr>
              <a:t>ради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као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прва</a:t>
            </a:r>
            <a:r>
              <a:rPr lang="en-US" sz="3600" dirty="0" smtClean="0">
                <a:solidFill>
                  <a:srgbClr val="002060"/>
                </a:solidFill>
              </a:rPr>
              <a:t>, а </a:t>
            </a:r>
            <a:r>
              <a:rPr lang="en-US" sz="3600" dirty="0" err="1" smtClean="0">
                <a:solidFill>
                  <a:srgbClr val="002060"/>
                </a:solidFill>
              </a:rPr>
              <a:t>друге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недеље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као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друга</a:t>
            </a:r>
            <a:r>
              <a:rPr lang="en-US" sz="3600" dirty="0" smtClean="0">
                <a:solidFill>
                  <a:srgbClr val="002060"/>
                </a:solidFill>
              </a:rPr>
              <a:t>). </a:t>
            </a:r>
            <a:r>
              <a:rPr lang="en-US" sz="3600" b="1" dirty="0" err="1" smtClean="0">
                <a:solidFill>
                  <a:srgbClr val="002060"/>
                </a:solidFill>
              </a:rPr>
              <a:t>Часови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трају</a:t>
            </a:r>
            <a:r>
              <a:rPr lang="en-US" sz="3600" b="1" dirty="0" smtClean="0">
                <a:solidFill>
                  <a:srgbClr val="002060"/>
                </a:solidFill>
              </a:rPr>
              <a:t> 30 </a:t>
            </a:r>
            <a:r>
              <a:rPr lang="en-US" sz="3600" b="1" dirty="0" err="1" smtClean="0">
                <a:solidFill>
                  <a:srgbClr val="002060"/>
                </a:solidFill>
              </a:rPr>
              <a:t>минута</a:t>
            </a:r>
            <a:r>
              <a:rPr lang="en-US" sz="3600" b="1" dirty="0" smtClean="0">
                <a:solidFill>
                  <a:srgbClr val="002060"/>
                </a:solidFill>
              </a:rPr>
              <a:t>.</a:t>
            </a:r>
            <a:endParaRPr lang="en-US" sz="3600" dirty="0" smtClean="0">
              <a:solidFill>
                <a:srgbClr val="00206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b="1" i="1" dirty="0" smtClean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E:\desktop\PREZENTACIJE SA NETA\abc_flower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4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3"/>
          <p:cNvSpPr>
            <a:spLocks noGrp="1" noChangeArrowheads="1"/>
          </p:cNvSpPr>
          <p:nvPr>
            <p:ph sz="half" idx="1"/>
          </p:nvPr>
        </p:nvSpPr>
        <p:spPr/>
        <p:txBody>
          <a:bodyPr rtlCol="0">
            <a:normAutofit fontScale="92500" lnSpcReduction="20000"/>
          </a:bodyPr>
          <a:lstStyle/>
          <a:p>
            <a:endParaRPr lang="en-US" sz="40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4000" b="1" i="1" dirty="0" smtClean="0"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3163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Током</a:t>
            </a:r>
            <a:r>
              <a:rPr lang="en-US" dirty="0" smtClean="0"/>
              <a:t> </a:t>
            </a:r>
            <a:r>
              <a:rPr lang="en-US" dirty="0" err="1" smtClean="0"/>
              <a:t>прве</a:t>
            </a:r>
            <a:r>
              <a:rPr lang="en-US" dirty="0" smtClean="0"/>
              <a:t> </a:t>
            </a:r>
            <a:r>
              <a:rPr lang="en-US" dirty="0" err="1" smtClean="0"/>
              <a:t>недеље</a:t>
            </a:r>
            <a:r>
              <a:rPr lang="en-US" dirty="0" smtClean="0"/>
              <a:t> у </a:t>
            </a:r>
            <a:r>
              <a:rPr lang="en-US" dirty="0" err="1" smtClean="0"/>
              <a:t>школу</a:t>
            </a:r>
            <a:r>
              <a:rPr lang="en-US" dirty="0" smtClean="0"/>
              <a:t> </a:t>
            </a:r>
            <a:r>
              <a:rPr lang="en-US" dirty="0" err="1" smtClean="0"/>
              <a:t>долази</a:t>
            </a:r>
            <a:r>
              <a:rPr lang="en-US" dirty="0" smtClean="0"/>
              <a:t> </a:t>
            </a:r>
            <a:r>
              <a:rPr lang="en-US" dirty="0" err="1" smtClean="0"/>
              <a:t>група</a:t>
            </a:r>
            <a:r>
              <a:rPr lang="en-US" dirty="0" smtClean="0"/>
              <a:t> А у </a:t>
            </a:r>
            <a:r>
              <a:rPr lang="sr-Cyrl-RS" dirty="0" smtClean="0"/>
              <a:t>8,00</a:t>
            </a:r>
            <a:r>
              <a:rPr lang="en-US" dirty="0" smtClean="0"/>
              <a:t>, </a:t>
            </a:r>
            <a:r>
              <a:rPr lang="en-US" dirty="0" err="1" smtClean="0"/>
              <a:t>док</a:t>
            </a:r>
            <a:r>
              <a:rPr lang="en-US" dirty="0" smtClean="0"/>
              <a:t> </a:t>
            </a:r>
            <a:r>
              <a:rPr lang="en-US" dirty="0" err="1" smtClean="0"/>
              <a:t>група</a:t>
            </a:r>
            <a:r>
              <a:rPr lang="en-US" dirty="0" smtClean="0"/>
              <a:t> Б </a:t>
            </a:r>
            <a:r>
              <a:rPr lang="en-US" dirty="0" err="1" smtClean="0"/>
              <a:t>долази</a:t>
            </a:r>
            <a:r>
              <a:rPr lang="en-US" dirty="0" smtClean="0"/>
              <a:t> у </a:t>
            </a:r>
            <a:r>
              <a:rPr lang="sr-Cyrl-RS" dirty="0" smtClean="0"/>
              <a:t>10,45</a:t>
            </a:r>
            <a:r>
              <a:rPr lang="en-US" dirty="0" smtClean="0"/>
              <a:t>. </a:t>
            </a:r>
            <a:endParaRPr lang="sr-Cyrl-R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sr-Cyrl-RS" dirty="0" smtClean="0"/>
              <a:t>	</a:t>
            </a:r>
            <a:r>
              <a:rPr lang="en-US" dirty="0" err="1" smtClean="0"/>
              <a:t>Следеће</a:t>
            </a:r>
            <a:r>
              <a:rPr lang="en-US" dirty="0" smtClean="0"/>
              <a:t> </a:t>
            </a:r>
            <a:r>
              <a:rPr lang="en-US" dirty="0" err="1" smtClean="0"/>
              <a:t>недеље</a:t>
            </a:r>
            <a:r>
              <a:rPr lang="en-US" dirty="0" smtClean="0"/>
              <a:t> </a:t>
            </a:r>
            <a:r>
              <a:rPr lang="en-US" dirty="0" err="1" smtClean="0"/>
              <a:t>група</a:t>
            </a:r>
            <a:r>
              <a:rPr lang="en-US" dirty="0" smtClean="0"/>
              <a:t> Б </a:t>
            </a:r>
            <a:r>
              <a:rPr lang="en-US" dirty="0" err="1" smtClean="0"/>
              <a:t>долази</a:t>
            </a:r>
            <a:r>
              <a:rPr lang="en-US" dirty="0" smtClean="0"/>
              <a:t> у </a:t>
            </a:r>
            <a:r>
              <a:rPr lang="en-US" dirty="0" err="1" smtClean="0"/>
              <a:t>школу</a:t>
            </a:r>
            <a:r>
              <a:rPr lang="en-US" dirty="0" smtClean="0"/>
              <a:t> у </a:t>
            </a:r>
            <a:r>
              <a:rPr lang="sr-Cyrl-RS" dirty="0" smtClean="0"/>
              <a:t>8,00</a:t>
            </a:r>
            <a:r>
              <a:rPr lang="en-US" dirty="0" smtClean="0"/>
              <a:t>, а </a:t>
            </a:r>
            <a:r>
              <a:rPr lang="en-US" dirty="0" err="1" smtClean="0"/>
              <a:t>група</a:t>
            </a:r>
            <a:r>
              <a:rPr lang="en-US" dirty="0" smtClean="0"/>
              <a:t> А </a:t>
            </a:r>
            <a:r>
              <a:rPr lang="en-US" dirty="0" err="1" smtClean="0"/>
              <a:t>долази</a:t>
            </a:r>
            <a:r>
              <a:rPr lang="en-US" dirty="0" smtClean="0"/>
              <a:t> у 10.</a:t>
            </a:r>
            <a:r>
              <a:rPr lang="sr-Cyrl-RS" dirty="0" smtClean="0"/>
              <a:t>4</a:t>
            </a:r>
            <a:r>
              <a:rPr lang="en-US" dirty="0" smtClean="0"/>
              <a:t>5.</a:t>
            </a:r>
            <a:endParaRPr lang="sr-Cyrl-R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sr-Cyrl-RS" dirty="0" smtClean="0"/>
              <a:t>	</a:t>
            </a:r>
            <a:r>
              <a:rPr lang="en-US" dirty="0" err="1" smtClean="0"/>
              <a:t>Ученици</a:t>
            </a:r>
            <a:r>
              <a:rPr lang="en-US" dirty="0" smtClean="0"/>
              <a:t>, </a:t>
            </a:r>
            <a:r>
              <a:rPr lang="en-US" dirty="0" err="1" smtClean="0"/>
              <a:t>који</a:t>
            </a:r>
            <a:r>
              <a:rPr lang="en-US" dirty="0" smtClean="0"/>
              <a:t> </a:t>
            </a:r>
            <a:r>
              <a:rPr lang="en-US" dirty="0" err="1" smtClean="0"/>
              <a:t>не</a:t>
            </a:r>
            <a:r>
              <a:rPr lang="en-US" dirty="0" smtClean="0"/>
              <a:t> </a:t>
            </a:r>
            <a:r>
              <a:rPr lang="en-US" dirty="0" err="1" smtClean="0"/>
              <a:t>долазе</a:t>
            </a:r>
            <a:r>
              <a:rPr lang="en-US" dirty="0" smtClean="0"/>
              <a:t> у </a:t>
            </a:r>
            <a:r>
              <a:rPr lang="en-US" dirty="0" err="1" smtClean="0"/>
              <a:t>школу</a:t>
            </a:r>
            <a:r>
              <a:rPr lang="en-US" dirty="0" smtClean="0"/>
              <a:t>, </a:t>
            </a:r>
            <a:r>
              <a:rPr lang="en-US" dirty="0" err="1" smtClean="0"/>
              <a:t>прате</a:t>
            </a:r>
            <a:r>
              <a:rPr lang="en-US" dirty="0" smtClean="0"/>
              <a:t> </a:t>
            </a:r>
            <a:r>
              <a:rPr lang="en-US" dirty="0" err="1" smtClean="0"/>
              <a:t>онлајн</a:t>
            </a:r>
            <a:r>
              <a:rPr lang="en-US" dirty="0" smtClean="0"/>
              <a:t> </a:t>
            </a:r>
            <a:r>
              <a:rPr lang="en-US" dirty="0" err="1" smtClean="0"/>
              <a:t>наставу</a:t>
            </a:r>
            <a:r>
              <a:rPr lang="en-US" dirty="0" smtClean="0"/>
              <a:t> </a:t>
            </a:r>
            <a:r>
              <a:rPr lang="en-US" dirty="0" err="1" smtClean="0"/>
              <a:t>путем</a:t>
            </a:r>
            <a:r>
              <a:rPr lang="en-US" dirty="0" smtClean="0"/>
              <a:t> ТВ-а</a:t>
            </a:r>
            <a:r>
              <a:rPr lang="sr-Cyrl-RS" dirty="0" smtClean="0"/>
              <a:t> </a:t>
            </a:r>
          </a:p>
          <a:p>
            <a:pPr algn="ctr">
              <a:buNone/>
            </a:pPr>
            <a:r>
              <a:rPr lang="sr-Cyrl-RS" dirty="0" smtClean="0"/>
              <a:t>(РТС ПЛАНЕТА)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28600" y="1524000"/>
          <a:ext cx="4038600" cy="4800596"/>
        </p:xfrm>
        <a:graphic>
          <a:graphicData uri="http://schemas.openxmlformats.org/drawingml/2006/table">
            <a:tbl>
              <a:tblPr/>
              <a:tblGrid>
                <a:gridCol w="2019300"/>
                <a:gridCol w="2019300"/>
              </a:tblGrid>
              <a:tr h="599555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2800" b="1" dirty="0">
                          <a:latin typeface="Times New Roman"/>
                          <a:ea typeface="Times New Roman"/>
                          <a:cs typeface="Times New Roman"/>
                        </a:rPr>
                        <a:t>ГРУПА    А </a:t>
                      </a:r>
                      <a:endParaRPr lang="en-US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4929" marR="84929" marT="42464" marB="4246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144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2800" b="1" dirty="0">
                          <a:latin typeface="Times New Roman"/>
                          <a:ea typeface="Times New Roman"/>
                          <a:cs typeface="Times New Roman"/>
                        </a:rPr>
                        <a:t>1.Час </a:t>
                      </a:r>
                      <a:endParaRPr lang="en-US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97" marR="63697" marT="88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2800" b="1" dirty="0">
                          <a:latin typeface="Times New Roman"/>
                          <a:ea typeface="Times New Roman"/>
                          <a:cs typeface="Times New Roman"/>
                        </a:rPr>
                        <a:t>8,00-8,30 </a:t>
                      </a:r>
                      <a:endParaRPr lang="en-US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97" marR="63697" marT="88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144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2800" b="1" dirty="0">
                          <a:latin typeface="Times New Roman"/>
                          <a:ea typeface="Times New Roman"/>
                          <a:cs typeface="Times New Roman"/>
                        </a:rPr>
                        <a:t>2.Час </a:t>
                      </a:r>
                      <a:endParaRPr lang="en-US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97" marR="63697" marT="88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2800" b="1" dirty="0">
                          <a:latin typeface="Times New Roman"/>
                          <a:ea typeface="Times New Roman"/>
                          <a:cs typeface="Times New Roman"/>
                        </a:rPr>
                        <a:t>8,35-9,05 </a:t>
                      </a:r>
                      <a:endParaRPr lang="en-US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97" marR="63697" marT="88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144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2800" b="1" dirty="0">
                          <a:latin typeface="Times New Roman"/>
                          <a:ea typeface="Times New Roman"/>
                          <a:cs typeface="Times New Roman"/>
                        </a:rPr>
                        <a:t>3.Час </a:t>
                      </a:r>
                      <a:endParaRPr lang="en-US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97" marR="63697" marT="88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2800" b="1" dirty="0">
                          <a:latin typeface="Times New Roman"/>
                          <a:ea typeface="Times New Roman"/>
                          <a:cs typeface="Times New Roman"/>
                        </a:rPr>
                        <a:t>9,20-9,50 </a:t>
                      </a:r>
                      <a:endParaRPr lang="en-US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97" marR="63697" marT="88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144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2800" b="1" dirty="0">
                          <a:latin typeface="Times New Roman"/>
                          <a:ea typeface="Times New Roman"/>
                          <a:cs typeface="Times New Roman"/>
                        </a:rPr>
                        <a:t>4.Час </a:t>
                      </a:r>
                      <a:endParaRPr lang="en-US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97" marR="63697" marT="88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2800" b="1" dirty="0">
                          <a:latin typeface="Times New Roman"/>
                          <a:ea typeface="Times New Roman"/>
                          <a:cs typeface="Times New Roman"/>
                        </a:rPr>
                        <a:t>9,55-10,25 </a:t>
                      </a:r>
                      <a:endParaRPr lang="en-US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97" marR="63697" marT="88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99555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2800" b="1" dirty="0">
                          <a:latin typeface="Times New Roman"/>
                          <a:ea typeface="Times New Roman"/>
                          <a:cs typeface="Times New Roman"/>
                        </a:rPr>
                        <a:t>ГРУПА    Б </a:t>
                      </a:r>
                      <a:endParaRPr lang="en-US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4929" marR="84929" marT="42464" marB="4246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144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2800" b="1" dirty="0">
                          <a:latin typeface="Times New Roman"/>
                          <a:ea typeface="Times New Roman"/>
                          <a:cs typeface="Times New Roman"/>
                        </a:rPr>
                        <a:t>1.Час </a:t>
                      </a:r>
                      <a:endParaRPr lang="en-US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97" marR="63697" marT="88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2800" b="1" dirty="0">
                          <a:latin typeface="Times New Roman"/>
                          <a:ea typeface="Times New Roman"/>
                          <a:cs typeface="Times New Roman"/>
                        </a:rPr>
                        <a:t>10,45-11,15 </a:t>
                      </a:r>
                      <a:endParaRPr lang="en-US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97" marR="63697" marT="88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144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2800" b="1">
                          <a:latin typeface="Times New Roman"/>
                          <a:ea typeface="Times New Roman"/>
                          <a:cs typeface="Times New Roman"/>
                        </a:rPr>
                        <a:t>2.Час </a:t>
                      </a:r>
                      <a:endParaRPr lang="en-US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97" marR="63697" marT="88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2800" b="1" dirty="0">
                          <a:latin typeface="Times New Roman"/>
                          <a:ea typeface="Times New Roman"/>
                          <a:cs typeface="Times New Roman"/>
                        </a:rPr>
                        <a:t>11,20-11,50 </a:t>
                      </a:r>
                      <a:endParaRPr lang="en-US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97" marR="63697" marT="88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144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2800" b="1">
                          <a:latin typeface="Times New Roman"/>
                          <a:ea typeface="Times New Roman"/>
                          <a:cs typeface="Times New Roman"/>
                        </a:rPr>
                        <a:t>3.Час </a:t>
                      </a:r>
                      <a:endParaRPr lang="en-US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97" marR="63697" marT="88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2800" b="1" dirty="0">
                          <a:latin typeface="Times New Roman"/>
                          <a:ea typeface="Times New Roman"/>
                          <a:cs typeface="Times New Roman"/>
                        </a:rPr>
                        <a:t>12,05-12,35 </a:t>
                      </a:r>
                      <a:endParaRPr lang="en-US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97" marR="63697" marT="88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8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>
                <a:solidFill>
                  <a:srgbClr val="0070C0"/>
                </a:solidFill>
              </a:rPr>
              <a:t/>
            </a:r>
            <a:br>
              <a:rPr lang="sr-Cyrl-RS" dirty="0" smtClean="0">
                <a:solidFill>
                  <a:srgbClr val="0070C0"/>
                </a:solidFill>
              </a:rPr>
            </a:br>
            <a:r>
              <a:rPr lang="sr-Cyrl-RS" dirty="0" smtClean="0">
                <a:solidFill>
                  <a:srgbClr val="0070C0"/>
                </a:solidFill>
              </a:rPr>
              <a:t/>
            </a:r>
            <a:br>
              <a:rPr lang="sr-Cyrl-RS" dirty="0" smtClean="0">
                <a:solidFill>
                  <a:srgbClr val="0070C0"/>
                </a:solidFill>
              </a:rPr>
            </a:br>
            <a:r>
              <a:rPr lang="sr-Cyrl-RS" b="1" dirty="0" smtClean="0">
                <a:solidFill>
                  <a:srgbClr val="0070C0"/>
                </a:solidFill>
              </a:rPr>
              <a:t>РАСПОРЕД ЧАСОВА ПО СМЕНАМА</a:t>
            </a:r>
            <a:br>
              <a:rPr lang="sr-Cyrl-RS" b="1" dirty="0" smtClean="0">
                <a:solidFill>
                  <a:srgbClr val="0070C0"/>
                </a:solidFill>
              </a:rPr>
            </a:br>
            <a:r>
              <a:rPr lang="sr-Cyrl-RS" b="1" dirty="0" smtClean="0"/>
              <a:t> </a:t>
            </a:r>
            <a:r>
              <a:rPr lang="sr-Cyrl-RS" b="1" dirty="0" smtClean="0">
                <a:solidFill>
                  <a:srgbClr val="0070C0"/>
                </a:solidFill>
              </a:rPr>
              <a:t>Прва смена </a:t>
            </a:r>
            <a:r>
              <a:rPr lang="sr-Cyrl-RS" dirty="0" smtClean="0">
                <a:solidFill>
                  <a:srgbClr val="0070C0"/>
                </a:solidFill>
              </a:rPr>
              <a:t/>
            </a:r>
            <a:br>
              <a:rPr lang="sr-Cyrl-RS" dirty="0" smtClean="0">
                <a:solidFill>
                  <a:srgbClr val="0070C0"/>
                </a:solidFill>
              </a:rPr>
            </a:br>
            <a:r>
              <a:rPr lang="sr-Cyrl-RS" b="1" dirty="0" smtClean="0">
                <a:solidFill>
                  <a:srgbClr val="0070C0"/>
                </a:solidFill>
              </a:rPr>
              <a:t/>
            </a:r>
            <a:br>
              <a:rPr lang="sr-Cyrl-RS" b="1" dirty="0" smtClean="0">
                <a:solidFill>
                  <a:srgbClr val="0070C0"/>
                </a:solidFill>
              </a:rPr>
            </a:br>
            <a:endParaRPr lang="en-US" dirty="0"/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E:\desktop\PREZENTACIJE SA NETA\abc_flower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1112"/>
            <a:ext cx="9144000" cy="684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dirty="0" smtClean="0">
                <a:solidFill>
                  <a:srgbClr val="0070C0"/>
                </a:solidFill>
              </a:rPr>
              <a:t>ДРУГА СМЕНА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rtlCol="0">
            <a:normAutofit fontScale="92500" lnSpcReduction="20000"/>
          </a:bodyPr>
          <a:lstStyle/>
          <a:p>
            <a:pPr algn="ctr">
              <a:defRPr/>
            </a:pPr>
            <a:r>
              <a:rPr lang="sr-Cyrl-RS" sz="4400" b="1" dirty="0" smtClean="0">
                <a:solidFill>
                  <a:srgbClr val="0070C0"/>
                </a:solidFill>
              </a:rPr>
              <a:t>                  </a:t>
            </a:r>
            <a:endParaRPr lang="en-US" sz="9600" b="1" i="1" dirty="0" smtClean="0"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645025" y="1535112"/>
            <a:ext cx="4041775" cy="471328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645025" y="1295400"/>
            <a:ext cx="4041775" cy="4830763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n-US" sz="3200" dirty="0" err="1" smtClean="0">
                <a:solidFill>
                  <a:srgbClr val="002060"/>
                </a:solidFill>
              </a:rPr>
              <a:t>Током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прве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недеље</a:t>
            </a:r>
            <a:r>
              <a:rPr lang="en-US" sz="3200" dirty="0" smtClean="0">
                <a:solidFill>
                  <a:srgbClr val="002060"/>
                </a:solidFill>
              </a:rPr>
              <a:t> у </a:t>
            </a:r>
            <a:r>
              <a:rPr lang="en-US" sz="3200" dirty="0" err="1" smtClean="0">
                <a:solidFill>
                  <a:srgbClr val="002060"/>
                </a:solidFill>
              </a:rPr>
              <a:t>школу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долази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група</a:t>
            </a:r>
            <a:r>
              <a:rPr lang="en-US" sz="3200" dirty="0" smtClean="0">
                <a:solidFill>
                  <a:srgbClr val="002060"/>
                </a:solidFill>
              </a:rPr>
              <a:t> А у </a:t>
            </a:r>
            <a:r>
              <a:rPr lang="sr-Cyrl-RS" sz="3200" dirty="0" smtClean="0">
                <a:solidFill>
                  <a:srgbClr val="002060"/>
                </a:solidFill>
              </a:rPr>
              <a:t>12,00</a:t>
            </a:r>
            <a:r>
              <a:rPr lang="en-US" sz="3200" dirty="0" smtClean="0">
                <a:solidFill>
                  <a:srgbClr val="002060"/>
                </a:solidFill>
              </a:rPr>
              <a:t>, </a:t>
            </a:r>
            <a:r>
              <a:rPr lang="en-US" sz="3200" dirty="0" err="1" smtClean="0">
                <a:solidFill>
                  <a:srgbClr val="002060"/>
                </a:solidFill>
              </a:rPr>
              <a:t>док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група</a:t>
            </a:r>
            <a:r>
              <a:rPr lang="en-US" sz="3200" dirty="0" smtClean="0">
                <a:solidFill>
                  <a:srgbClr val="002060"/>
                </a:solidFill>
              </a:rPr>
              <a:t> Б </a:t>
            </a:r>
            <a:r>
              <a:rPr lang="en-US" sz="3200" dirty="0" err="1" smtClean="0">
                <a:solidFill>
                  <a:srgbClr val="002060"/>
                </a:solidFill>
              </a:rPr>
              <a:t>долази</a:t>
            </a:r>
            <a:r>
              <a:rPr lang="en-US" sz="3200" dirty="0" smtClean="0">
                <a:solidFill>
                  <a:srgbClr val="002060"/>
                </a:solidFill>
              </a:rPr>
              <a:t> у </a:t>
            </a:r>
            <a:r>
              <a:rPr lang="sr-Cyrl-RS" sz="3200" dirty="0" smtClean="0">
                <a:solidFill>
                  <a:srgbClr val="002060"/>
                </a:solidFill>
              </a:rPr>
              <a:t>15,00</a:t>
            </a:r>
            <a:r>
              <a:rPr lang="en-US" dirty="0" smtClean="0">
                <a:solidFill>
                  <a:srgbClr val="002060"/>
                </a:solidFill>
              </a:rPr>
              <a:t>. </a:t>
            </a:r>
          </a:p>
          <a:p>
            <a:pPr algn="ctr">
              <a:buNone/>
            </a:pPr>
            <a:r>
              <a:rPr lang="sr-Cyrl-RS" dirty="0" smtClean="0">
                <a:solidFill>
                  <a:srgbClr val="002060"/>
                </a:solidFill>
              </a:rPr>
              <a:t>	</a:t>
            </a:r>
            <a:r>
              <a:rPr lang="en-US" sz="3200" dirty="0" err="1" smtClean="0">
                <a:solidFill>
                  <a:srgbClr val="002060"/>
                </a:solidFill>
              </a:rPr>
              <a:t>Следеће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недеље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група</a:t>
            </a:r>
            <a:r>
              <a:rPr lang="en-US" sz="3200" dirty="0" smtClean="0">
                <a:solidFill>
                  <a:srgbClr val="002060"/>
                </a:solidFill>
              </a:rPr>
              <a:t> Б </a:t>
            </a:r>
            <a:r>
              <a:rPr lang="en-US" sz="3200" dirty="0" err="1" smtClean="0">
                <a:solidFill>
                  <a:srgbClr val="002060"/>
                </a:solidFill>
              </a:rPr>
              <a:t>долази</a:t>
            </a:r>
            <a:r>
              <a:rPr lang="en-US" sz="3200" dirty="0" smtClean="0">
                <a:solidFill>
                  <a:srgbClr val="002060"/>
                </a:solidFill>
              </a:rPr>
              <a:t> у </a:t>
            </a:r>
            <a:r>
              <a:rPr lang="en-US" sz="3200" dirty="0" err="1" smtClean="0">
                <a:solidFill>
                  <a:srgbClr val="002060"/>
                </a:solidFill>
              </a:rPr>
              <a:t>школу</a:t>
            </a:r>
            <a:r>
              <a:rPr lang="en-US" sz="3200" dirty="0" smtClean="0">
                <a:solidFill>
                  <a:srgbClr val="002060"/>
                </a:solidFill>
              </a:rPr>
              <a:t> у </a:t>
            </a:r>
            <a:r>
              <a:rPr lang="sr-Cyrl-RS" sz="3200" dirty="0" smtClean="0">
                <a:solidFill>
                  <a:srgbClr val="002060"/>
                </a:solidFill>
              </a:rPr>
              <a:t>12,00</a:t>
            </a:r>
            <a:r>
              <a:rPr lang="en-US" sz="3200" dirty="0" smtClean="0">
                <a:solidFill>
                  <a:srgbClr val="002060"/>
                </a:solidFill>
              </a:rPr>
              <a:t>, а </a:t>
            </a:r>
            <a:r>
              <a:rPr lang="en-US" sz="3200" dirty="0" err="1" smtClean="0">
                <a:solidFill>
                  <a:srgbClr val="002060"/>
                </a:solidFill>
              </a:rPr>
              <a:t>група</a:t>
            </a:r>
            <a:r>
              <a:rPr lang="en-US" sz="3200" dirty="0" smtClean="0">
                <a:solidFill>
                  <a:srgbClr val="002060"/>
                </a:solidFill>
              </a:rPr>
              <a:t> А </a:t>
            </a:r>
            <a:r>
              <a:rPr lang="en-US" sz="3200" dirty="0" err="1" smtClean="0">
                <a:solidFill>
                  <a:srgbClr val="002060"/>
                </a:solidFill>
              </a:rPr>
              <a:t>долази</a:t>
            </a:r>
            <a:r>
              <a:rPr lang="en-US" sz="3200" dirty="0" smtClean="0">
                <a:solidFill>
                  <a:srgbClr val="002060"/>
                </a:solidFill>
              </a:rPr>
              <a:t> у 1</a:t>
            </a:r>
            <a:r>
              <a:rPr lang="sr-Cyrl-RS" sz="3200" dirty="0" smtClean="0">
                <a:solidFill>
                  <a:srgbClr val="002060"/>
                </a:solidFill>
              </a:rPr>
              <a:t>5,00</a:t>
            </a:r>
            <a:r>
              <a:rPr lang="en-US" sz="3200" dirty="0" smtClean="0">
                <a:solidFill>
                  <a:srgbClr val="002060"/>
                </a:solidFill>
              </a:rPr>
              <a:t>.</a:t>
            </a:r>
            <a:endParaRPr lang="sr-Cyrl-RS" sz="3200" dirty="0" smtClean="0">
              <a:solidFill>
                <a:srgbClr val="002060"/>
              </a:solidFill>
            </a:endParaRPr>
          </a:p>
          <a:p>
            <a:pPr algn="ctr">
              <a:buNone/>
            </a:pPr>
            <a:endParaRPr lang="sr-Cyrl-RS" dirty="0" smtClean="0"/>
          </a:p>
          <a:p>
            <a:pPr algn="ctr">
              <a:buNone/>
            </a:pPr>
            <a:r>
              <a:rPr lang="sr-Cyrl-RS" sz="3500" b="1" dirty="0" smtClean="0">
                <a:solidFill>
                  <a:srgbClr val="002060"/>
                </a:solidFill>
              </a:rPr>
              <a:t>СМЕНЕ СЕ МЕЊАЈУ НА ДВЕ НЕДЕЉЕ</a:t>
            </a:r>
            <a:endParaRPr lang="en-US" sz="3500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33400" y="1600200"/>
          <a:ext cx="3733800" cy="47721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/>
                <a:gridCol w="1866900"/>
              </a:tblGrid>
              <a:tr h="344439">
                <a:tc gridSpan="2">
                  <a:txBody>
                    <a:bodyPr/>
                    <a:lstStyle/>
                    <a:p>
                      <a:pPr algn="ctr"/>
                      <a:r>
                        <a:rPr lang="sr-Cyrl-RS" sz="2400" dirty="0" smtClean="0"/>
                        <a:t>ГРУПА    А</a:t>
                      </a:r>
                      <a:endParaRPr lang="en-US" sz="2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5110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2400" dirty="0">
                          <a:latin typeface="Times New Roman"/>
                          <a:ea typeface="Times New Roman"/>
                          <a:cs typeface="Times New Roman"/>
                        </a:rPr>
                        <a:t>1.Час</a:t>
                      </a:r>
                      <a:endParaRPr lang="en-US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2400" dirty="0">
                          <a:latin typeface="Times New Roman"/>
                          <a:ea typeface="Times New Roman"/>
                          <a:cs typeface="Times New Roman"/>
                        </a:rPr>
                        <a:t>12,00-12,30</a:t>
                      </a:r>
                      <a:endParaRPr lang="en-US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5110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2400" dirty="0">
                          <a:latin typeface="Times New Roman"/>
                          <a:ea typeface="Times New Roman"/>
                          <a:cs typeface="Times New Roman"/>
                        </a:rPr>
                        <a:t>2.Час</a:t>
                      </a:r>
                      <a:endParaRPr lang="en-US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2400" dirty="0">
                          <a:latin typeface="Times New Roman"/>
                          <a:ea typeface="Times New Roman"/>
                          <a:cs typeface="Times New Roman"/>
                        </a:rPr>
                        <a:t>12,35-13,05</a:t>
                      </a:r>
                      <a:endParaRPr lang="en-US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5110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2400">
                          <a:latin typeface="Times New Roman"/>
                          <a:ea typeface="Times New Roman"/>
                          <a:cs typeface="Times New Roman"/>
                        </a:rPr>
                        <a:t>3.Час</a:t>
                      </a:r>
                      <a:endParaRPr lang="en-US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2400" dirty="0">
                          <a:latin typeface="Times New Roman"/>
                          <a:ea typeface="Times New Roman"/>
                          <a:cs typeface="Times New Roman"/>
                        </a:rPr>
                        <a:t>13,20-13,50</a:t>
                      </a:r>
                      <a:endParaRPr lang="en-US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5110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4.</a:t>
                      </a:r>
                      <a:r>
                        <a:rPr lang="sr-Cyrl-RS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Ч</a:t>
                      </a:r>
                      <a:r>
                        <a:rPr lang="sr-Latn-CS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ас</a:t>
                      </a:r>
                      <a:endParaRPr lang="en-US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2400" dirty="0">
                          <a:latin typeface="Times New Roman"/>
                          <a:ea typeface="Times New Roman"/>
                          <a:cs typeface="Times New Roman"/>
                        </a:rPr>
                        <a:t>13,55-14,25</a:t>
                      </a:r>
                      <a:endParaRPr lang="en-US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44439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2400" dirty="0" smtClean="0"/>
                        <a:t>ГРУПА    Б</a:t>
                      </a:r>
                      <a:endParaRPr lang="en-US" sz="2400" dirty="0" smtClean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5110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2400" dirty="0">
                          <a:latin typeface="Times New Roman"/>
                          <a:ea typeface="Times New Roman"/>
                          <a:cs typeface="Times New Roman"/>
                        </a:rPr>
                        <a:t>1.Час</a:t>
                      </a:r>
                      <a:endParaRPr lang="en-US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2400" dirty="0">
                          <a:latin typeface="Times New Roman"/>
                          <a:ea typeface="Times New Roman"/>
                          <a:cs typeface="Times New Roman"/>
                        </a:rPr>
                        <a:t>15,00-15,30</a:t>
                      </a:r>
                      <a:endParaRPr lang="en-US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5110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2400">
                          <a:latin typeface="Times New Roman"/>
                          <a:ea typeface="Times New Roman"/>
                          <a:cs typeface="Times New Roman"/>
                        </a:rPr>
                        <a:t>2.Час</a:t>
                      </a:r>
                      <a:endParaRPr lang="en-US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2400" dirty="0">
                          <a:latin typeface="Times New Roman"/>
                          <a:ea typeface="Times New Roman"/>
                          <a:cs typeface="Times New Roman"/>
                        </a:rPr>
                        <a:t>15,35-16,05</a:t>
                      </a:r>
                      <a:endParaRPr lang="en-US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5110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2400">
                          <a:latin typeface="Times New Roman"/>
                          <a:ea typeface="Times New Roman"/>
                          <a:cs typeface="Times New Roman"/>
                        </a:rPr>
                        <a:t>3.Час</a:t>
                      </a:r>
                      <a:endParaRPr lang="en-US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2400" dirty="0">
                          <a:latin typeface="Times New Roman"/>
                          <a:ea typeface="Times New Roman"/>
                          <a:cs typeface="Times New Roman"/>
                        </a:rPr>
                        <a:t>16,20-16,50</a:t>
                      </a:r>
                      <a:endParaRPr lang="en-US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E:\desktop\PREZENTACIJE SA NETA\abc_flower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4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dirty="0" smtClean="0">
                <a:solidFill>
                  <a:srgbClr val="7030A0"/>
                </a:solidFill>
              </a:rPr>
              <a:t>МЕРЕ ЗАШТИТЕ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5410200"/>
          </a:xfrm>
        </p:spPr>
        <p:txBody>
          <a:bodyPr>
            <a:normAutofit/>
          </a:bodyPr>
          <a:lstStyle/>
          <a:p>
            <a:r>
              <a:rPr lang="sr-Cyrl-RS" b="1" dirty="0" smtClean="0">
                <a:solidFill>
                  <a:srgbClr val="7030A0"/>
                </a:solidFill>
              </a:rPr>
              <a:t>Родитељи доводе дете до школе, не улазе у школу.</a:t>
            </a:r>
          </a:p>
          <a:p>
            <a:r>
              <a:rPr lang="sr-Cyrl-RS" b="1" dirty="0" smtClean="0">
                <a:solidFill>
                  <a:srgbClr val="7030A0"/>
                </a:solidFill>
              </a:rPr>
              <a:t>Улаз ученика је на главном улазу (улаз број </a:t>
            </a:r>
            <a:r>
              <a:rPr lang="sr-Latn-CS" b="1" dirty="0" smtClean="0">
                <a:solidFill>
                  <a:srgbClr val="7030A0"/>
                </a:solidFill>
              </a:rPr>
              <a:t> 1)</a:t>
            </a:r>
            <a:r>
              <a:rPr lang="sr-Cyrl-RS" b="1" dirty="0" smtClean="0">
                <a:solidFill>
                  <a:srgbClr val="7030A0"/>
                </a:solidFill>
              </a:rPr>
              <a:t>.</a:t>
            </a:r>
          </a:p>
          <a:p>
            <a:pPr lvl="0"/>
            <a:r>
              <a:rPr lang="sr-Latn-CS" b="1" dirty="0" smtClean="0">
                <a:solidFill>
                  <a:srgbClr val="7030A0"/>
                </a:solidFill>
              </a:rPr>
              <a:t>О</a:t>
            </a:r>
            <a:r>
              <a:rPr lang="sr-Cyrl-RS" b="1" dirty="0" smtClean="0">
                <a:solidFill>
                  <a:srgbClr val="7030A0"/>
                </a:solidFill>
              </a:rPr>
              <a:t>државање физичке дистанце од 1,5 метар при доласку у  школу.</a:t>
            </a:r>
            <a:r>
              <a:rPr lang="sr-Latn-CS" b="1" dirty="0" smtClean="0">
                <a:solidFill>
                  <a:srgbClr val="7030A0"/>
                </a:solidFill>
              </a:rPr>
              <a:t> </a:t>
            </a:r>
            <a:endParaRPr lang="sr-Cyrl-RS" b="1" dirty="0" smtClean="0">
              <a:solidFill>
                <a:srgbClr val="7030A0"/>
              </a:solidFill>
            </a:endParaRPr>
          </a:p>
          <a:p>
            <a:pPr lvl="0"/>
            <a:r>
              <a:rPr lang="sr-Cyrl-RS" b="1" dirty="0" smtClean="0">
                <a:solidFill>
                  <a:srgbClr val="7030A0"/>
                </a:solidFill>
              </a:rPr>
              <a:t>При уласку у школу обавезно је да ставите маску, пређете дезобаријеру са обе ноге, дезинфикујете руке.</a:t>
            </a:r>
          </a:p>
          <a:p>
            <a:pPr lvl="0"/>
            <a:r>
              <a:rPr lang="sr-Cyrl-RS" b="1" dirty="0" smtClean="0">
                <a:solidFill>
                  <a:srgbClr val="7030A0"/>
                </a:solidFill>
              </a:rPr>
              <a:t>У холу школе и ходнику задржавање је минимално и кретање је десном страном.</a:t>
            </a:r>
            <a:endParaRPr lang="en-US" b="1" dirty="0" smtClean="0">
              <a:solidFill>
                <a:srgbClr val="7030A0"/>
              </a:solidFill>
            </a:endParaRPr>
          </a:p>
          <a:p>
            <a:endParaRPr lang="en-US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E:\desktop\PREZENTACIJE SA NETA\abc_flower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4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304800"/>
            <a:ext cx="8686800" cy="6324600"/>
          </a:xfrm>
        </p:spPr>
        <p:txBody>
          <a:bodyPr rtlCol="0">
            <a:normAutofit/>
          </a:bodyPr>
          <a:lstStyle/>
          <a:p>
            <a:pPr lvl="0" algn="l">
              <a:buFontTx/>
              <a:buChar char="-"/>
              <a:defRPr/>
            </a:pPr>
            <a:r>
              <a:rPr lang="sr-Cyrl-RS" b="1" dirty="0" smtClean="0">
                <a:solidFill>
                  <a:srgbClr val="7030A0"/>
                </a:solidFill>
              </a:rPr>
              <a:t> </a:t>
            </a:r>
            <a:r>
              <a:rPr lang="sr-Latn-CS" b="1" dirty="0" smtClean="0">
                <a:solidFill>
                  <a:srgbClr val="7030A0"/>
                </a:solidFill>
              </a:rPr>
              <a:t>М</a:t>
            </a:r>
            <a:r>
              <a:rPr lang="sr-Cyrl-RS" b="1" dirty="0" smtClean="0">
                <a:solidFill>
                  <a:srgbClr val="7030A0"/>
                </a:solidFill>
              </a:rPr>
              <a:t>аске се скидају тек дад седнете у своју клупу.</a:t>
            </a:r>
          </a:p>
          <a:p>
            <a:pPr lvl="0" algn="l">
              <a:buFontTx/>
              <a:buChar char="-"/>
              <a:defRPr/>
            </a:pPr>
            <a:r>
              <a:rPr lang="sr-Cyrl-RS" dirty="0" smtClean="0">
                <a:solidFill>
                  <a:srgbClr val="7030A0"/>
                </a:solidFill>
              </a:rPr>
              <a:t> </a:t>
            </a:r>
            <a:r>
              <a:rPr lang="sr-Cyrl-RS" b="1" dirty="0" smtClean="0">
                <a:solidFill>
                  <a:srgbClr val="7030A0"/>
                </a:solidFill>
              </a:rPr>
              <a:t>Сваки ученик седи сам у својој клупи.</a:t>
            </a:r>
            <a:endParaRPr lang="en-US" b="1" dirty="0" smtClean="0">
              <a:solidFill>
                <a:srgbClr val="7030A0"/>
              </a:solidFill>
            </a:endParaRPr>
          </a:p>
          <a:p>
            <a:pPr algn="l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sr-Cyrl-RS" b="1" dirty="0" smtClean="0">
                <a:solidFill>
                  <a:srgbClr val="7030A0"/>
                </a:solidFill>
              </a:rPr>
              <a:t> Када разговарате и одговарате у учионици, обавезно ставите маску  и држите дистанцу.</a:t>
            </a:r>
          </a:p>
          <a:p>
            <a:pPr algn="l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sr-Cyrl-RS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Часови трају 30 минута, мали одмор служи да замените прибор за час и одете до тоалета. </a:t>
            </a:r>
          </a:p>
          <a:p>
            <a:pPr algn="l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sr-Cyrl-RS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За врене великог одмора (ако време дозвољва),  боравите у школском дворишту поштујући дистанцу; учионица се за то време проветрава и дезинфикује.</a:t>
            </a:r>
            <a:endParaRPr lang="en-US" b="1" dirty="0" smtClean="0">
              <a:solidFill>
                <a:srgbClr val="7030A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</TotalTime>
  <Words>833</Words>
  <Application>Microsoft Office PowerPoint</Application>
  <PresentationFormat>On-screen Show (4:3)</PresentationFormat>
  <Paragraphs>100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Slide 1</vt:lpstr>
      <vt:lpstr>Slide 2</vt:lpstr>
      <vt:lpstr>Slide 3</vt:lpstr>
      <vt:lpstr>Slide 4</vt:lpstr>
      <vt:lpstr>Slide 5</vt:lpstr>
      <vt:lpstr>  РАСПОРЕД ЧАСОВА ПО СМЕНАМА  Прва смена   </vt:lpstr>
      <vt:lpstr>ДРУГА СМЕНА</vt:lpstr>
      <vt:lpstr>МЕРЕ ЗАШТИТЕ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Kolarski</dc:creator>
  <cp:lastModifiedBy>Kolarski</cp:lastModifiedBy>
  <cp:revision>33</cp:revision>
  <dcterms:created xsi:type="dcterms:W3CDTF">2006-08-16T00:00:00Z</dcterms:created>
  <dcterms:modified xsi:type="dcterms:W3CDTF">2020-08-31T22:06:20Z</dcterms:modified>
</cp:coreProperties>
</file>